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7" r:id="rId3"/>
    <p:sldId id="268" r:id="rId4"/>
    <p:sldId id="296" r:id="rId5"/>
    <p:sldId id="295" r:id="rId6"/>
    <p:sldId id="275" r:id="rId7"/>
    <p:sldId id="297" r:id="rId8"/>
    <p:sldId id="288" r:id="rId9"/>
    <p:sldId id="290" r:id="rId10"/>
    <p:sldId id="301" r:id="rId11"/>
    <p:sldId id="299" r:id="rId12"/>
    <p:sldId id="298" r:id="rId13"/>
    <p:sldId id="302" r:id="rId14"/>
    <p:sldId id="303" r:id="rId15"/>
    <p:sldId id="304" r:id="rId16"/>
    <p:sldId id="305" r:id="rId17"/>
    <p:sldId id="286" r:id="rId18"/>
    <p:sldId id="285" r:id="rId1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23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1798B-A0EC-45C5-A7DC-A82552309EB4}" type="datetimeFigureOut">
              <a:rPr lang="en-US" smtClean="0"/>
              <a:t>9/16/2024</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57B39-FF2E-44B7-9358-93B9D92CA6FB}" type="slidenum">
              <a:rPr lang="en-US" smtClean="0"/>
              <a:t>‹#›</a:t>
            </a:fld>
            <a:endParaRPr lang="en-US"/>
          </a:p>
        </p:txBody>
      </p:sp>
    </p:spTree>
    <p:extLst>
      <p:ext uri="{BB962C8B-B14F-4D97-AF65-F5344CB8AC3E}">
        <p14:creationId xmlns:p14="http://schemas.microsoft.com/office/powerpoint/2010/main" val="191848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816906-F36A-4F7F-B39C-225BF21C2588}" type="datetime1">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405518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A9A0F-3ED2-4C28-AFEA-7E13E6579FAA}" type="datetime1">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82603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F115F-91FF-4286-A307-93A4861B54DD}" type="datetime1">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420899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BCD266-6296-427E-A977-F8466BC98C18}" type="datetime1">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286249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1CC34-2872-4878-804C-CD4B79FD6620}" type="datetime1">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81119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8BFD8F-2E9D-41CC-9EAD-F75A8CB24A49}" type="datetime1">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315998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C5B747-D601-4EF4-A884-D4690F72C8F2}" type="datetime1">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401433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8791D-B5DC-4E54-B50C-5CB08CAF814F}" type="datetime1">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11868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60EB-878D-4D11-A14F-FBA4BA89E651}" type="datetime1">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31077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8E90F36-4E18-45BD-B159-897670F9EEF0}" type="datetime1">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32839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F48D2BF-0688-42A6-A029-509B2D294175}" type="datetime1">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36-A1CB-4020-ACE4-08E83DEFDD68}" type="slidenum">
              <a:rPr lang="en-US" smtClean="0"/>
              <a:t>‹#›</a:t>
            </a:fld>
            <a:endParaRPr lang="en-US"/>
          </a:p>
        </p:txBody>
      </p:sp>
    </p:spTree>
    <p:extLst>
      <p:ext uri="{BB962C8B-B14F-4D97-AF65-F5344CB8AC3E}">
        <p14:creationId xmlns:p14="http://schemas.microsoft.com/office/powerpoint/2010/main" val="117485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88991F6-15B5-42A4-9596-2E58664F9B3D}" type="datetime1">
              <a:rPr lang="en-US" smtClean="0"/>
              <a:t>9/16/2024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D0DE036-A1CB-4020-ACE4-08E83DEFDD68}" type="slidenum">
              <a:rPr lang="en-US" smtClean="0"/>
              <a:t>‹#›</a:t>
            </a:fld>
            <a:endParaRPr lang="en-US"/>
          </a:p>
        </p:txBody>
      </p:sp>
    </p:spTree>
    <p:extLst>
      <p:ext uri="{BB962C8B-B14F-4D97-AF65-F5344CB8AC3E}">
        <p14:creationId xmlns:p14="http://schemas.microsoft.com/office/powerpoint/2010/main" val="22615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285010" y="0"/>
            <a:ext cx="4275117" cy="9906000"/>
          </a:xfrm>
          <a:prstGeom prst="parallelogram">
            <a:avLst>
              <a:gd name="adj" fmla="val 252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00" y="3237183"/>
            <a:ext cx="3383088" cy="1902987"/>
          </a:xfrm>
          <a:prstGeom prst="parallelogram">
            <a:avLst>
              <a:gd name="adj" fmla="val 11055"/>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4" y="5270824"/>
            <a:ext cx="3381716" cy="1902702"/>
          </a:xfrm>
          <a:prstGeom prst="parallelogram">
            <a:avLst>
              <a:gd name="adj" fmla="val 10692"/>
            </a:avLst>
          </a:prstGeom>
        </p:spPr>
      </p:pic>
      <p:pic>
        <p:nvPicPr>
          <p:cNvPr id="8" name="Picture 2" descr="E:\Graphic\Aero Cen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7799"/>
            <a:ext cx="6858000" cy="180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150" y="4074900"/>
            <a:ext cx="3045491" cy="2854651"/>
          </a:xfrm>
          <a:prstGeom prst="rect">
            <a:avLst/>
          </a:prstGeom>
        </p:spPr>
      </p:pic>
      <p:sp>
        <p:nvSpPr>
          <p:cNvPr id="10" name="TextBox 9"/>
          <p:cNvSpPr txBox="1"/>
          <p:nvPr/>
        </p:nvSpPr>
        <p:spPr>
          <a:xfrm>
            <a:off x="3263160" y="7048801"/>
            <a:ext cx="3695700" cy="307777"/>
          </a:xfrm>
          <a:prstGeom prst="rect">
            <a:avLst/>
          </a:prstGeom>
          <a:noFill/>
        </p:spPr>
        <p:txBody>
          <a:bodyPr wrap="square" rtlCol="0">
            <a:spAutoFit/>
          </a:bodyPr>
          <a:lstStyle/>
          <a:p>
            <a:r>
              <a:rPr lang="en-US" sz="1400" b="1" dirty="0">
                <a:solidFill>
                  <a:srgbClr val="002060"/>
                </a:solidFill>
              </a:rPr>
              <a:t>Aerospace Fasteners and Engineered </a:t>
            </a:r>
            <a:r>
              <a:rPr lang="en-US" sz="1400" b="1" dirty="0" smtClean="0">
                <a:solidFill>
                  <a:srgbClr val="002060"/>
                </a:solidFill>
              </a:rPr>
              <a:t>Products</a:t>
            </a:r>
          </a:p>
        </p:txBody>
      </p:sp>
      <p:pic>
        <p:nvPicPr>
          <p:cNvPr id="13" name="Picture 12"/>
          <p:cNvPicPr>
            <a:picLocks noChangeAspect="1"/>
          </p:cNvPicPr>
          <p:nvPr/>
        </p:nvPicPr>
        <p:blipFill>
          <a:blip r:embed="rId6"/>
          <a:stretch>
            <a:fillRect/>
          </a:stretch>
        </p:blipFill>
        <p:spPr>
          <a:xfrm>
            <a:off x="146050" y="7276316"/>
            <a:ext cx="2686050" cy="2623744"/>
          </a:xfrm>
          <a:prstGeom prst="parallelogram">
            <a:avLst>
              <a:gd name="adj" fmla="val 10821"/>
            </a:avLst>
          </a:prstGeom>
        </p:spPr>
      </p:pic>
      <p:sp>
        <p:nvSpPr>
          <p:cNvPr id="2" name="Slide Number Placeholder 1"/>
          <p:cNvSpPr>
            <a:spLocks noGrp="1"/>
          </p:cNvSpPr>
          <p:nvPr>
            <p:ph type="sldNum" sz="quarter" idx="12"/>
          </p:nvPr>
        </p:nvSpPr>
        <p:spPr/>
        <p:txBody>
          <a:bodyPr/>
          <a:lstStyle/>
          <a:p>
            <a:fld id="{1D0DE036-A1CB-4020-ACE4-08E83DEFDD68}" type="slidenum">
              <a:rPr lang="en-US" smtClean="0"/>
              <a:t>1</a:t>
            </a:fld>
            <a:endParaRPr lang="en-US"/>
          </a:p>
        </p:txBody>
      </p:sp>
      <p:sp>
        <p:nvSpPr>
          <p:cNvPr id="3" name="TextBox 2"/>
          <p:cNvSpPr txBox="1"/>
          <p:nvPr/>
        </p:nvSpPr>
        <p:spPr>
          <a:xfrm>
            <a:off x="3332741" y="7313289"/>
            <a:ext cx="1285089" cy="147732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2060"/>
                </a:solidFill>
              </a:rPr>
              <a:t>Fasteners</a:t>
            </a:r>
          </a:p>
          <a:p>
            <a:pPr marL="285750" indent="-285750">
              <a:buFont typeface="Wingdings" panose="05000000000000000000" pitchFamily="2" charset="2"/>
              <a:buChar char="ü"/>
            </a:pPr>
            <a:r>
              <a:rPr lang="en-US" sz="1400" dirty="0">
                <a:solidFill>
                  <a:srgbClr val="002060"/>
                </a:solidFill>
              </a:rPr>
              <a:t>Bolt</a:t>
            </a:r>
          </a:p>
          <a:p>
            <a:pPr marL="285750" indent="-285750">
              <a:buFont typeface="Wingdings" panose="05000000000000000000" pitchFamily="2" charset="2"/>
              <a:buChar char="ü"/>
            </a:pPr>
            <a:r>
              <a:rPr lang="en-US" sz="1400" dirty="0">
                <a:solidFill>
                  <a:srgbClr val="002060"/>
                </a:solidFill>
              </a:rPr>
              <a:t>Nut</a:t>
            </a:r>
          </a:p>
          <a:p>
            <a:pPr marL="285750" indent="-285750">
              <a:buFont typeface="Wingdings" panose="05000000000000000000" pitchFamily="2" charset="2"/>
              <a:buChar char="ü"/>
            </a:pPr>
            <a:r>
              <a:rPr lang="en-US" sz="1400" dirty="0">
                <a:solidFill>
                  <a:srgbClr val="002060"/>
                </a:solidFill>
              </a:rPr>
              <a:t>Rivet</a:t>
            </a:r>
          </a:p>
          <a:p>
            <a:pPr marL="285750" indent="-285750">
              <a:buFont typeface="Wingdings" panose="05000000000000000000" pitchFamily="2" charset="2"/>
              <a:buChar char="ü"/>
            </a:pPr>
            <a:r>
              <a:rPr lang="en-US" sz="1400" dirty="0">
                <a:solidFill>
                  <a:srgbClr val="002060"/>
                </a:solidFill>
              </a:rPr>
              <a:t>Pin</a:t>
            </a:r>
          </a:p>
          <a:p>
            <a:endParaRPr lang="en-US" dirty="0"/>
          </a:p>
        </p:txBody>
      </p:sp>
      <p:sp>
        <p:nvSpPr>
          <p:cNvPr id="11" name="TextBox 10"/>
          <p:cNvSpPr txBox="1"/>
          <p:nvPr/>
        </p:nvSpPr>
        <p:spPr>
          <a:xfrm>
            <a:off x="4617830" y="7313289"/>
            <a:ext cx="2066307" cy="147732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002060"/>
                </a:solidFill>
              </a:rPr>
              <a:t>Sheet metal parts</a:t>
            </a:r>
            <a:endParaRPr lang="en-US" sz="1600" b="1"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Bracket</a:t>
            </a:r>
            <a:endParaRPr lang="en-US" sz="1400"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Washer</a:t>
            </a:r>
            <a:endParaRPr lang="en-US" sz="1400"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Spacer</a:t>
            </a:r>
            <a:endParaRPr lang="en-US" sz="1400"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Seal plate</a:t>
            </a:r>
            <a:endParaRPr lang="en-US" sz="1400" dirty="0">
              <a:solidFill>
                <a:srgbClr val="002060"/>
              </a:solidFill>
            </a:endParaRPr>
          </a:p>
          <a:p>
            <a:endParaRPr lang="en-US" dirty="0"/>
          </a:p>
        </p:txBody>
      </p:sp>
      <p:sp>
        <p:nvSpPr>
          <p:cNvPr id="12" name="TextBox 11"/>
          <p:cNvSpPr txBox="1"/>
          <p:nvPr/>
        </p:nvSpPr>
        <p:spPr>
          <a:xfrm>
            <a:off x="3332740" y="8588188"/>
            <a:ext cx="1285089" cy="104644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002060"/>
                </a:solidFill>
              </a:rPr>
              <a:t>Bearing</a:t>
            </a:r>
            <a:endParaRPr lang="en-US" sz="1600" b="1"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Roller</a:t>
            </a:r>
            <a:endParaRPr lang="en-US" sz="1400"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Ball</a:t>
            </a:r>
            <a:endParaRPr lang="en-US" sz="1400" dirty="0">
              <a:solidFill>
                <a:srgbClr val="002060"/>
              </a:solidFill>
            </a:endParaRPr>
          </a:p>
          <a:p>
            <a:endParaRPr lang="en-US" dirty="0"/>
          </a:p>
        </p:txBody>
      </p:sp>
      <p:sp>
        <p:nvSpPr>
          <p:cNvPr id="14" name="TextBox 13"/>
          <p:cNvSpPr txBox="1"/>
          <p:nvPr/>
        </p:nvSpPr>
        <p:spPr>
          <a:xfrm>
            <a:off x="4617829" y="8627399"/>
            <a:ext cx="2066308" cy="104644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002060"/>
                </a:solidFill>
              </a:rPr>
              <a:t>Non-metal parts</a:t>
            </a:r>
            <a:endParaRPr lang="en-US" sz="1600" b="1"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Gasket</a:t>
            </a:r>
            <a:endParaRPr lang="en-US" sz="1400" dirty="0">
              <a:solidFill>
                <a:srgbClr val="002060"/>
              </a:solidFill>
            </a:endParaRPr>
          </a:p>
          <a:p>
            <a:pPr marL="285750" indent="-285750">
              <a:buFont typeface="Wingdings" panose="05000000000000000000" pitchFamily="2" charset="2"/>
              <a:buChar char="ü"/>
            </a:pPr>
            <a:r>
              <a:rPr lang="en-US" sz="1400" dirty="0" smtClean="0">
                <a:solidFill>
                  <a:srgbClr val="002060"/>
                </a:solidFill>
              </a:rPr>
              <a:t>Seal</a:t>
            </a:r>
            <a:endParaRPr lang="en-US" sz="1400" dirty="0">
              <a:solidFill>
                <a:srgbClr val="002060"/>
              </a:solidFill>
            </a:endParaRPr>
          </a:p>
          <a:p>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7948" y="2767710"/>
            <a:ext cx="2822693" cy="1451993"/>
          </a:xfrm>
          <a:prstGeom prst="rect">
            <a:avLst/>
          </a:prstGeom>
          <a:ln>
            <a:noFill/>
          </a:ln>
          <a:effectLst>
            <a:softEdge rad="112500"/>
          </a:effectLst>
        </p:spPr>
      </p:pic>
    </p:spTree>
    <p:extLst>
      <p:ext uri="{BB962C8B-B14F-4D97-AF65-F5344CB8AC3E}">
        <p14:creationId xmlns:p14="http://schemas.microsoft.com/office/powerpoint/2010/main" val="1378673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22000" r="-2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10</a:t>
            </a:fld>
            <a:endParaRPr lang="en-US"/>
          </a:p>
        </p:txBody>
      </p:sp>
      <p:sp>
        <p:nvSpPr>
          <p:cNvPr id="5" name="TextBox 4"/>
          <p:cNvSpPr txBox="1"/>
          <p:nvPr/>
        </p:nvSpPr>
        <p:spPr>
          <a:xfrm>
            <a:off x="840736" y="1459766"/>
            <a:ext cx="5545777" cy="1477328"/>
          </a:xfrm>
          <a:prstGeom prst="rect">
            <a:avLst/>
          </a:prstGeom>
          <a:noFill/>
        </p:spPr>
        <p:txBody>
          <a:bodyPr wrap="square" rtlCol="0">
            <a:spAutoFit/>
          </a:bodyPr>
          <a:lstStyle/>
          <a:p>
            <a:pPr algn="just" rtl="1"/>
            <a:r>
              <a:rPr lang="fa-IR" dirty="0" smtClean="0">
                <a:cs typeface="B Nazanin" panose="00000400000000000000" pitchFamily="2" charset="-78"/>
              </a:rPr>
              <a:t>تامین مواد اولیه برای تولید پیچ، مهره، پین و ریوت از جنس های سوپرآلیاژ و تیتانیوم موضوعی جدا از تامین تجهیزات مورد نیاز این طرح می باشد که صرف نظر از وجود یا عدم وجود چنین کارگاهی باید در حال حاضر از خارج وارد گردد. لیست متریال های پرکاربرد قابل تولید به شرح ذیل می باشد:</a:t>
            </a:r>
          </a:p>
          <a:p>
            <a:pPr algn="just" rtl="1"/>
            <a:endParaRPr lang="en-US" dirty="0">
              <a:cs typeface="B Nazanin" panose="00000400000000000000" pitchFamily="2" charset="-78"/>
            </a:endParaRPr>
          </a:p>
        </p:txBody>
      </p:sp>
      <p:sp>
        <p:nvSpPr>
          <p:cNvPr id="7" name="Rounded Rectangle 6"/>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solidFill>
                  <a:srgbClr val="FFFF00"/>
                </a:solidFill>
                <a:cs typeface="B Nazanin" panose="00000400000000000000" pitchFamily="2" charset="-78"/>
              </a:rPr>
              <a:t>تامین </a:t>
            </a:r>
            <a:r>
              <a:rPr lang="fa-IR" dirty="0" smtClean="0">
                <a:solidFill>
                  <a:srgbClr val="FFFF00"/>
                </a:solidFill>
                <a:cs typeface="B Nazanin" panose="00000400000000000000" pitchFamily="2" charset="-78"/>
              </a:rPr>
              <a:t>مواد </a:t>
            </a:r>
            <a:r>
              <a:rPr lang="fa-IR" dirty="0" smtClean="0">
                <a:solidFill>
                  <a:srgbClr val="FFFF00"/>
                </a:solidFill>
                <a:cs typeface="B Nazanin" panose="00000400000000000000" pitchFamily="2" charset="-78"/>
              </a:rPr>
              <a:t>اولیه</a:t>
            </a:r>
            <a:endParaRPr lang="fa-IR" dirty="0" smtClean="0">
              <a:solidFill>
                <a:srgbClr val="FFFF00"/>
              </a:solidFill>
              <a:cs typeface="B Nazanin" panose="00000400000000000000" pitchFamily="2" charset="-78"/>
            </a:endParaRPr>
          </a:p>
        </p:txBody>
      </p:sp>
      <p:sp>
        <p:nvSpPr>
          <p:cNvPr id="8" name="Rectangle 7"/>
          <p:cNvSpPr/>
          <p:nvPr/>
        </p:nvSpPr>
        <p:spPr>
          <a:xfrm>
            <a:off x="768350" y="3731018"/>
            <a:ext cx="3429000" cy="2862322"/>
          </a:xfrm>
          <a:prstGeom prst="rect">
            <a:avLst/>
          </a:prstGeom>
        </p:spPr>
        <p:txBody>
          <a:bodyPr>
            <a:spAutoFit/>
          </a:bodyPr>
          <a:lstStyle/>
          <a:p>
            <a:pPr marL="285750" indent="-285750">
              <a:buFont typeface="Arial" panose="020B0604020202020204" pitchFamily="34" charset="0"/>
              <a:buChar char="•"/>
            </a:pPr>
            <a:r>
              <a:rPr lang="en-US" dirty="0" smtClean="0">
                <a:solidFill>
                  <a:srgbClr val="000000"/>
                </a:solidFill>
                <a:latin typeface="Calibri" panose="020F0502020204030204" pitchFamily="34" charset="0"/>
              </a:rPr>
              <a:t>A286</a:t>
            </a:r>
            <a:endParaRPr lang="fa-IR" dirty="0" smtClean="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Ti64</a:t>
            </a:r>
            <a:r>
              <a:rPr lang="en-US" dirty="0" smtClean="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Waspaloy</a:t>
            </a:r>
            <a:r>
              <a:rPr lang="en-US" dirty="0" smtClean="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Alloy </a:t>
            </a:r>
            <a:r>
              <a:rPr lang="en-US" dirty="0">
                <a:solidFill>
                  <a:srgbClr val="000000"/>
                </a:solidFill>
                <a:latin typeface="Calibri" panose="020F0502020204030204" pitchFamily="34" charset="0"/>
              </a:rPr>
              <a:t>718</a:t>
            </a:r>
            <a:r>
              <a:rPr lang="en-US" dirty="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Alloy </a:t>
            </a:r>
            <a:r>
              <a:rPr lang="en-US" dirty="0">
                <a:solidFill>
                  <a:srgbClr val="000000"/>
                </a:solidFill>
                <a:latin typeface="Calibri" panose="020F0502020204030204" pitchFamily="34" charset="0"/>
              </a:rPr>
              <a:t>600</a:t>
            </a:r>
            <a:r>
              <a:rPr lang="en-US" dirty="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Alloy </a:t>
            </a:r>
            <a:r>
              <a:rPr lang="en-US" dirty="0">
                <a:solidFill>
                  <a:srgbClr val="000000"/>
                </a:solidFill>
                <a:latin typeface="Calibri" panose="020F0502020204030204" pitchFamily="34" charset="0"/>
              </a:rPr>
              <a:t>625</a:t>
            </a:r>
            <a:r>
              <a:rPr lang="en-US" dirty="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Greek </a:t>
            </a:r>
            <a:r>
              <a:rPr lang="en-US" dirty="0">
                <a:solidFill>
                  <a:srgbClr val="000000"/>
                </a:solidFill>
                <a:latin typeface="Calibri" panose="020F0502020204030204" pitchFamily="34" charset="0"/>
              </a:rPr>
              <a:t>Asc (SS418)</a:t>
            </a:r>
            <a:r>
              <a:rPr lang="en-US" dirty="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SS321</a:t>
            </a:r>
            <a:r>
              <a:rPr lang="en-US" dirty="0" smtClean="0"/>
              <a:t> </a:t>
            </a:r>
            <a:endParaRPr lang="fa-IR" dirty="0" smtClean="0"/>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MP35N</a:t>
            </a:r>
            <a:r>
              <a:rPr lang="en-US" dirty="0" smtClean="0"/>
              <a:t> </a:t>
            </a:r>
            <a:endParaRPr lang="fa-IR" dirty="0" smtClean="0"/>
          </a:p>
          <a:p>
            <a:pPr marL="285750" indent="-285750">
              <a:buFont typeface="Arial" panose="020B0604020202020204" pitchFamily="34" charset="0"/>
              <a:buChar char="•"/>
            </a:pPr>
            <a:r>
              <a:rPr lang="en-US" dirty="0" err="1" smtClean="0">
                <a:solidFill>
                  <a:srgbClr val="000000"/>
                </a:solidFill>
                <a:latin typeface="Calibri" panose="020F0502020204030204" pitchFamily="34" charset="0"/>
              </a:rPr>
              <a:t>Aerex</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350</a:t>
            </a:r>
            <a:r>
              <a:rPr lang="en-US" dirty="0"/>
              <a:t> </a:t>
            </a:r>
          </a:p>
        </p:txBody>
      </p:sp>
    </p:spTree>
    <p:extLst>
      <p:ext uri="{BB962C8B-B14F-4D97-AF65-F5344CB8AC3E}">
        <p14:creationId xmlns:p14="http://schemas.microsoft.com/office/powerpoint/2010/main" val="129917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11</a:t>
            </a:fld>
            <a:endParaRPr lang="en-US"/>
          </a:p>
        </p:txBody>
      </p:sp>
      <p:sp>
        <p:nvSpPr>
          <p:cNvPr id="6" name="TextBox 5"/>
          <p:cNvSpPr txBox="1"/>
          <p:nvPr/>
        </p:nvSpPr>
        <p:spPr>
          <a:xfrm>
            <a:off x="389643" y="503878"/>
            <a:ext cx="6124074" cy="1569660"/>
          </a:xfrm>
          <a:prstGeom prst="rect">
            <a:avLst/>
          </a:prstGeom>
          <a:noFill/>
        </p:spPr>
        <p:txBody>
          <a:bodyPr wrap="square" rtlCol="0">
            <a:spAutoFit/>
          </a:bodyPr>
          <a:lstStyle/>
          <a:p>
            <a:pPr algn="ctr" rtl="1"/>
            <a:r>
              <a:rPr lang="fa-IR" sz="3200" b="1" dirty="0" smtClean="0">
                <a:cs typeface="B Nazanin" panose="00000400000000000000" pitchFamily="2" charset="-78"/>
              </a:rPr>
              <a:t>تکنولوژی ساخت</a:t>
            </a:r>
          </a:p>
          <a:p>
            <a:pPr algn="ctr" rtl="1"/>
            <a:r>
              <a:rPr lang="fa-IR" sz="3200" b="1" dirty="0" smtClean="0">
                <a:cs typeface="B Nazanin" panose="00000400000000000000" pitchFamily="2" charset="-78"/>
              </a:rPr>
              <a:t> و </a:t>
            </a:r>
          </a:p>
          <a:p>
            <a:pPr algn="ctr" rtl="1"/>
            <a:r>
              <a:rPr lang="fa-IR" sz="3200" b="1" dirty="0" smtClean="0">
                <a:cs typeface="B Nazanin" panose="00000400000000000000" pitchFamily="2" charset="-78"/>
              </a:rPr>
              <a:t>معیارهای پذیرش ساخت پیچ و مهره هوایی</a:t>
            </a:r>
            <a:endParaRPr lang="en-US" sz="3200" b="1" dirty="0">
              <a:cs typeface="B Nazanin" panose="00000400000000000000" pitchFamily="2" charset="-78"/>
            </a:endParaRPr>
          </a:p>
        </p:txBody>
      </p:sp>
      <p:pic>
        <p:nvPicPr>
          <p:cNvPr id="8" name="Picture 7"/>
          <p:cNvPicPr>
            <a:picLocks noChangeAspect="1"/>
          </p:cNvPicPr>
          <p:nvPr/>
        </p:nvPicPr>
        <p:blipFill>
          <a:blip r:embed="rId2"/>
          <a:stretch>
            <a:fillRect/>
          </a:stretch>
        </p:blipFill>
        <p:spPr>
          <a:xfrm>
            <a:off x="303297" y="3853615"/>
            <a:ext cx="6191250" cy="514350"/>
          </a:xfrm>
          <a:prstGeom prst="rect">
            <a:avLst/>
          </a:prstGeom>
        </p:spPr>
      </p:pic>
      <p:sp>
        <p:nvSpPr>
          <p:cNvPr id="9" name="TextBox 8"/>
          <p:cNvSpPr txBox="1"/>
          <p:nvPr/>
        </p:nvSpPr>
        <p:spPr>
          <a:xfrm>
            <a:off x="303297" y="3022618"/>
            <a:ext cx="83970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تاییدیه متریال خام</a:t>
            </a:r>
            <a:endParaRPr lang="en-US" sz="1600" dirty="0">
              <a:cs typeface="B Nazanin" panose="00000400000000000000" pitchFamily="2" charset="-78"/>
            </a:endParaRPr>
          </a:p>
        </p:txBody>
      </p:sp>
      <p:sp>
        <p:nvSpPr>
          <p:cNvPr id="10" name="TextBox 9"/>
          <p:cNvSpPr txBox="1"/>
          <p:nvPr/>
        </p:nvSpPr>
        <p:spPr>
          <a:xfrm>
            <a:off x="1375276" y="3536329"/>
            <a:ext cx="83970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فورج داغ</a:t>
            </a:r>
            <a:endParaRPr lang="en-US" sz="1600" dirty="0">
              <a:cs typeface="B Nazanin" panose="00000400000000000000" pitchFamily="2" charset="-78"/>
            </a:endParaRPr>
          </a:p>
        </p:txBody>
      </p:sp>
      <p:sp>
        <p:nvSpPr>
          <p:cNvPr id="11" name="TextBox 10"/>
          <p:cNvSpPr txBox="1"/>
          <p:nvPr/>
        </p:nvSpPr>
        <p:spPr>
          <a:xfrm>
            <a:off x="2283483" y="3286315"/>
            <a:ext cx="68767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عملیات حرارتی</a:t>
            </a:r>
            <a:endParaRPr lang="en-US" sz="1600" dirty="0">
              <a:cs typeface="B Nazanin" panose="00000400000000000000" pitchFamily="2" charset="-78"/>
            </a:endParaRPr>
          </a:p>
        </p:txBody>
      </p:sp>
      <p:sp>
        <p:nvSpPr>
          <p:cNvPr id="12" name="TextBox 11"/>
          <p:cNvSpPr txBox="1"/>
          <p:nvPr/>
        </p:nvSpPr>
        <p:spPr>
          <a:xfrm>
            <a:off x="3035589" y="3043886"/>
            <a:ext cx="90437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ماشینکاری پروفیل پیچ و مهره</a:t>
            </a:r>
            <a:endParaRPr lang="en-US" sz="1600" dirty="0">
              <a:cs typeface="B Nazanin" panose="00000400000000000000" pitchFamily="2" charset="-78"/>
            </a:endParaRPr>
          </a:p>
        </p:txBody>
      </p:sp>
      <p:sp>
        <p:nvSpPr>
          <p:cNvPr id="13" name="TextBox 12"/>
          <p:cNvSpPr txBox="1"/>
          <p:nvPr/>
        </p:nvSpPr>
        <p:spPr>
          <a:xfrm>
            <a:off x="3995357" y="3034175"/>
            <a:ext cx="75611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رزوه زنی به روش رولینگ</a:t>
            </a:r>
            <a:endParaRPr lang="en-US" sz="1600" dirty="0">
              <a:cs typeface="B Nazanin" panose="00000400000000000000" pitchFamily="2" charset="-78"/>
            </a:endParaRPr>
          </a:p>
        </p:txBody>
      </p:sp>
      <p:sp>
        <p:nvSpPr>
          <p:cNvPr id="14" name="TextBox 13"/>
          <p:cNvSpPr txBox="1"/>
          <p:nvPr/>
        </p:nvSpPr>
        <p:spPr>
          <a:xfrm>
            <a:off x="4815897" y="3268635"/>
            <a:ext cx="72815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عملیات سطحی</a:t>
            </a:r>
            <a:endParaRPr lang="en-US" sz="1600" dirty="0">
              <a:cs typeface="B Nazanin" panose="00000400000000000000" pitchFamily="2" charset="-78"/>
            </a:endParaRPr>
          </a:p>
        </p:txBody>
      </p:sp>
      <p:sp>
        <p:nvSpPr>
          <p:cNvPr id="15" name="TextBox 14"/>
          <p:cNvSpPr txBox="1"/>
          <p:nvPr/>
        </p:nvSpPr>
        <p:spPr>
          <a:xfrm>
            <a:off x="5599448" y="3022613"/>
            <a:ext cx="83970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1600" dirty="0" smtClean="0">
                <a:cs typeface="B Nazanin" panose="00000400000000000000" pitchFamily="2" charset="-78"/>
              </a:rPr>
              <a:t>تاییدیه متریال خام</a:t>
            </a:r>
            <a:endParaRPr lang="en-US" sz="1600" dirty="0">
              <a:cs typeface="B Nazanin" panose="00000400000000000000" pitchFamily="2" charset="-78"/>
            </a:endParaRPr>
          </a:p>
        </p:txBody>
      </p:sp>
      <p:sp>
        <p:nvSpPr>
          <p:cNvPr id="17" name="Rounded Rectangle 16"/>
          <p:cNvSpPr/>
          <p:nvPr/>
        </p:nvSpPr>
        <p:spPr>
          <a:xfrm>
            <a:off x="216569" y="5065294"/>
            <a:ext cx="6492595" cy="6015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FF00"/>
                </a:solidFill>
                <a:cs typeface="B Nazanin" panose="00000400000000000000" pitchFamily="2" charset="-78"/>
              </a:rPr>
              <a:t>الزامات ساخت و تست های پیچ و مهره هوایی</a:t>
            </a:r>
          </a:p>
        </p:txBody>
      </p:sp>
      <p:sp>
        <p:nvSpPr>
          <p:cNvPr id="19" name="Rectangle 18"/>
          <p:cNvSpPr/>
          <p:nvPr/>
        </p:nvSpPr>
        <p:spPr>
          <a:xfrm>
            <a:off x="216569" y="5772728"/>
            <a:ext cx="6492595" cy="23499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9643" y="5991726"/>
            <a:ext cx="6124074" cy="2031325"/>
          </a:xfrm>
          <a:prstGeom prst="rect">
            <a:avLst/>
          </a:prstGeom>
          <a:noFill/>
        </p:spPr>
        <p:txBody>
          <a:bodyPr wrap="square" rtlCol="0">
            <a:spAutoFit/>
          </a:bodyPr>
          <a:lstStyle/>
          <a:p>
            <a:pPr algn="r" rtl="1"/>
            <a:r>
              <a:rPr lang="fa-IR" dirty="0" smtClean="0">
                <a:cs typeface="B Nazanin" panose="00000400000000000000" pitchFamily="2" charset="-78"/>
              </a:rPr>
              <a:t>1. فورج کلگی جهت ایجاد سیلان مواد از هد پیچ به شنک</a:t>
            </a:r>
          </a:p>
          <a:p>
            <a:pPr algn="r" rtl="1"/>
            <a:r>
              <a:rPr lang="fa-IR" dirty="0" smtClean="0">
                <a:cs typeface="B Nazanin" panose="00000400000000000000" pitchFamily="2" charset="-78"/>
              </a:rPr>
              <a:t>2. رولینگ سرد رزوه ها جهت افزایش استحکام و صافی سطح رزوه ها</a:t>
            </a:r>
          </a:p>
          <a:p>
            <a:pPr algn="r" rtl="1"/>
            <a:r>
              <a:rPr lang="fa-IR" dirty="0" smtClean="0">
                <a:cs typeface="B Nazanin" panose="00000400000000000000" pitchFamily="2" charset="-78"/>
              </a:rPr>
              <a:t>3. بررسی های میکروساختاری هد به شنک، سیلان مواد در رزوه و اثر کار سرد در فیلت پیچ</a:t>
            </a:r>
          </a:p>
          <a:p>
            <a:pPr algn="r" rtl="1"/>
            <a:r>
              <a:rPr lang="fa-IR" dirty="0" smtClean="0">
                <a:cs typeface="B Nazanin" panose="00000400000000000000" pitchFamily="2" charset="-78"/>
              </a:rPr>
              <a:t>4. تست های کشش-تست دابل شیر-تست خستگی کششی</a:t>
            </a:r>
          </a:p>
          <a:p>
            <a:pPr algn="r" rtl="1"/>
            <a:r>
              <a:rPr lang="fa-IR" dirty="0" smtClean="0">
                <a:cs typeface="B Nazanin" panose="00000400000000000000" pitchFamily="2" charset="-78"/>
              </a:rPr>
              <a:t>5. تست های سختی </a:t>
            </a:r>
          </a:p>
          <a:p>
            <a:pPr algn="r" rtl="1"/>
            <a:r>
              <a:rPr lang="fa-IR" dirty="0" smtClean="0">
                <a:cs typeface="B Nazanin" panose="00000400000000000000" pitchFamily="2" charset="-78"/>
              </a:rPr>
              <a:t>6. تست های غیر مخرب متریال خام و قطعه نهایی شامل </a:t>
            </a:r>
            <a:r>
              <a:rPr lang="en-US" dirty="0" smtClean="0">
                <a:cs typeface="B Nazanin" panose="00000400000000000000" pitchFamily="2" charset="-78"/>
              </a:rPr>
              <a:t>UT,PT,MT</a:t>
            </a:r>
            <a:r>
              <a:rPr lang="fa-IR" dirty="0" smtClean="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val="161705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843463" y="9003268"/>
            <a:ext cx="1543050" cy="527403"/>
          </a:xfrm>
        </p:spPr>
        <p:txBody>
          <a:bodyPr/>
          <a:lstStyle/>
          <a:p>
            <a:fld id="{1D0DE036-A1CB-4020-ACE4-08E83DEFDD68}" type="slidenum">
              <a:rPr lang="en-US" smtClean="0"/>
              <a:t>12</a:t>
            </a:fld>
            <a:endParaRPr lang="en-US"/>
          </a:p>
        </p:txBody>
      </p:sp>
      <p:pic>
        <p:nvPicPr>
          <p:cNvPr id="6" name="Picture 5"/>
          <p:cNvPicPr>
            <a:picLocks noChangeAspect="1"/>
          </p:cNvPicPr>
          <p:nvPr/>
        </p:nvPicPr>
        <p:blipFill>
          <a:blip r:embed="rId2"/>
          <a:stretch>
            <a:fillRect/>
          </a:stretch>
        </p:blipFill>
        <p:spPr>
          <a:xfrm>
            <a:off x="1930630" y="1337369"/>
            <a:ext cx="1000125" cy="885825"/>
          </a:xfrm>
          <a:prstGeom prst="rect">
            <a:avLst/>
          </a:prstGeom>
        </p:spPr>
      </p:pic>
      <p:pic>
        <p:nvPicPr>
          <p:cNvPr id="7" name="Picture 6"/>
          <p:cNvPicPr>
            <a:picLocks noChangeAspect="1"/>
          </p:cNvPicPr>
          <p:nvPr/>
        </p:nvPicPr>
        <p:blipFill>
          <a:blip r:embed="rId3"/>
          <a:stretch>
            <a:fillRect/>
          </a:stretch>
        </p:blipFill>
        <p:spPr>
          <a:xfrm>
            <a:off x="3930880" y="1339413"/>
            <a:ext cx="990600" cy="895350"/>
          </a:xfrm>
          <a:prstGeom prst="rect">
            <a:avLst/>
          </a:prstGeom>
        </p:spPr>
      </p:pic>
      <p:pic>
        <p:nvPicPr>
          <p:cNvPr id="8" name="Picture 7"/>
          <p:cNvPicPr>
            <a:picLocks noChangeAspect="1"/>
          </p:cNvPicPr>
          <p:nvPr/>
        </p:nvPicPr>
        <p:blipFill>
          <a:blip r:embed="rId4"/>
          <a:stretch>
            <a:fillRect/>
          </a:stretch>
        </p:blipFill>
        <p:spPr>
          <a:xfrm>
            <a:off x="1338938" y="2869862"/>
            <a:ext cx="990600" cy="876300"/>
          </a:xfrm>
          <a:prstGeom prst="rect">
            <a:avLst/>
          </a:prstGeom>
        </p:spPr>
      </p:pic>
      <p:pic>
        <p:nvPicPr>
          <p:cNvPr id="9" name="Picture 8"/>
          <p:cNvPicPr>
            <a:picLocks noChangeAspect="1"/>
          </p:cNvPicPr>
          <p:nvPr/>
        </p:nvPicPr>
        <p:blipFill>
          <a:blip r:embed="rId5"/>
          <a:stretch>
            <a:fillRect/>
          </a:stretch>
        </p:blipFill>
        <p:spPr>
          <a:xfrm>
            <a:off x="4532097" y="2849346"/>
            <a:ext cx="990600" cy="895350"/>
          </a:xfrm>
          <a:prstGeom prst="rect">
            <a:avLst/>
          </a:prstGeom>
        </p:spPr>
      </p:pic>
      <p:pic>
        <p:nvPicPr>
          <p:cNvPr id="10" name="Picture 9"/>
          <p:cNvPicPr>
            <a:picLocks noChangeAspect="1"/>
          </p:cNvPicPr>
          <p:nvPr/>
        </p:nvPicPr>
        <p:blipFill>
          <a:blip r:embed="rId6"/>
          <a:stretch>
            <a:fillRect/>
          </a:stretch>
        </p:blipFill>
        <p:spPr>
          <a:xfrm>
            <a:off x="2930755" y="2858871"/>
            <a:ext cx="1000125" cy="885825"/>
          </a:xfrm>
          <a:prstGeom prst="rect">
            <a:avLst/>
          </a:prstGeom>
        </p:spPr>
      </p:pic>
      <p:pic>
        <p:nvPicPr>
          <p:cNvPr id="11" name="Picture 10"/>
          <p:cNvPicPr>
            <a:picLocks noChangeAspect="1"/>
          </p:cNvPicPr>
          <p:nvPr/>
        </p:nvPicPr>
        <p:blipFill>
          <a:blip r:embed="rId7"/>
          <a:stretch>
            <a:fillRect/>
          </a:stretch>
        </p:blipFill>
        <p:spPr>
          <a:xfrm>
            <a:off x="732001" y="4777184"/>
            <a:ext cx="1000125" cy="885825"/>
          </a:xfrm>
          <a:prstGeom prst="rect">
            <a:avLst/>
          </a:prstGeom>
        </p:spPr>
      </p:pic>
      <p:pic>
        <p:nvPicPr>
          <p:cNvPr id="12" name="Picture 11"/>
          <p:cNvPicPr>
            <a:picLocks noChangeAspect="1"/>
          </p:cNvPicPr>
          <p:nvPr/>
        </p:nvPicPr>
        <p:blipFill>
          <a:blip r:embed="rId8"/>
          <a:stretch>
            <a:fillRect/>
          </a:stretch>
        </p:blipFill>
        <p:spPr>
          <a:xfrm>
            <a:off x="2221180" y="4777183"/>
            <a:ext cx="990600" cy="885825"/>
          </a:xfrm>
          <a:prstGeom prst="rect">
            <a:avLst/>
          </a:prstGeom>
        </p:spPr>
      </p:pic>
      <p:pic>
        <p:nvPicPr>
          <p:cNvPr id="13" name="Picture 12"/>
          <p:cNvPicPr>
            <a:picLocks noChangeAspect="1"/>
          </p:cNvPicPr>
          <p:nvPr/>
        </p:nvPicPr>
        <p:blipFill>
          <a:blip r:embed="rId9"/>
          <a:stretch>
            <a:fillRect/>
          </a:stretch>
        </p:blipFill>
        <p:spPr>
          <a:xfrm>
            <a:off x="3691308" y="4777183"/>
            <a:ext cx="1000125" cy="885825"/>
          </a:xfrm>
          <a:prstGeom prst="rect">
            <a:avLst/>
          </a:prstGeom>
        </p:spPr>
      </p:pic>
      <p:pic>
        <p:nvPicPr>
          <p:cNvPr id="14" name="Picture 13"/>
          <p:cNvPicPr>
            <a:picLocks noChangeAspect="1"/>
          </p:cNvPicPr>
          <p:nvPr/>
        </p:nvPicPr>
        <p:blipFill>
          <a:blip r:embed="rId10"/>
          <a:stretch>
            <a:fillRect/>
          </a:stretch>
        </p:blipFill>
        <p:spPr>
          <a:xfrm>
            <a:off x="5124450" y="4777182"/>
            <a:ext cx="981075" cy="885825"/>
          </a:xfrm>
          <a:prstGeom prst="rect">
            <a:avLst/>
          </a:prstGeom>
        </p:spPr>
      </p:pic>
      <p:pic>
        <p:nvPicPr>
          <p:cNvPr id="15" name="Picture 14"/>
          <p:cNvPicPr>
            <a:picLocks noChangeAspect="1"/>
          </p:cNvPicPr>
          <p:nvPr/>
        </p:nvPicPr>
        <p:blipFill>
          <a:blip r:embed="rId11"/>
          <a:stretch>
            <a:fillRect/>
          </a:stretch>
        </p:blipFill>
        <p:spPr>
          <a:xfrm>
            <a:off x="732001" y="6410487"/>
            <a:ext cx="1000125" cy="895350"/>
          </a:xfrm>
          <a:prstGeom prst="rect">
            <a:avLst/>
          </a:prstGeom>
        </p:spPr>
      </p:pic>
      <p:pic>
        <p:nvPicPr>
          <p:cNvPr id="16" name="Picture 15"/>
          <p:cNvPicPr>
            <a:picLocks noChangeAspect="1"/>
          </p:cNvPicPr>
          <p:nvPr/>
        </p:nvPicPr>
        <p:blipFill>
          <a:blip r:embed="rId12"/>
          <a:stretch>
            <a:fillRect/>
          </a:stretch>
        </p:blipFill>
        <p:spPr>
          <a:xfrm>
            <a:off x="2221180" y="6410487"/>
            <a:ext cx="990600" cy="866775"/>
          </a:xfrm>
          <a:prstGeom prst="rect">
            <a:avLst/>
          </a:prstGeom>
        </p:spPr>
      </p:pic>
      <p:pic>
        <p:nvPicPr>
          <p:cNvPr id="17" name="Picture 16"/>
          <p:cNvPicPr>
            <a:picLocks noChangeAspect="1"/>
          </p:cNvPicPr>
          <p:nvPr/>
        </p:nvPicPr>
        <p:blipFill>
          <a:blip r:embed="rId13"/>
          <a:stretch>
            <a:fillRect/>
          </a:stretch>
        </p:blipFill>
        <p:spPr>
          <a:xfrm>
            <a:off x="3700833" y="6439062"/>
            <a:ext cx="990600" cy="866775"/>
          </a:xfrm>
          <a:prstGeom prst="rect">
            <a:avLst/>
          </a:prstGeom>
        </p:spPr>
      </p:pic>
      <p:pic>
        <p:nvPicPr>
          <p:cNvPr id="18" name="Picture 17"/>
          <p:cNvPicPr>
            <a:picLocks noChangeAspect="1"/>
          </p:cNvPicPr>
          <p:nvPr/>
        </p:nvPicPr>
        <p:blipFill>
          <a:blip r:embed="rId14"/>
          <a:stretch>
            <a:fillRect/>
          </a:stretch>
        </p:blipFill>
        <p:spPr>
          <a:xfrm>
            <a:off x="5124450" y="6439062"/>
            <a:ext cx="1000125" cy="876300"/>
          </a:xfrm>
          <a:prstGeom prst="rect">
            <a:avLst/>
          </a:prstGeom>
        </p:spPr>
      </p:pic>
      <p:pic>
        <p:nvPicPr>
          <p:cNvPr id="19" name="Picture 18"/>
          <p:cNvPicPr>
            <a:picLocks noChangeAspect="1"/>
          </p:cNvPicPr>
          <p:nvPr/>
        </p:nvPicPr>
        <p:blipFill>
          <a:blip r:embed="rId15"/>
          <a:stretch>
            <a:fillRect/>
          </a:stretch>
        </p:blipFill>
        <p:spPr>
          <a:xfrm>
            <a:off x="736763" y="8158287"/>
            <a:ext cx="990600" cy="876300"/>
          </a:xfrm>
          <a:prstGeom prst="rect">
            <a:avLst/>
          </a:prstGeom>
        </p:spPr>
      </p:pic>
      <p:pic>
        <p:nvPicPr>
          <p:cNvPr id="20" name="Picture 19"/>
          <p:cNvPicPr>
            <a:picLocks noChangeAspect="1"/>
          </p:cNvPicPr>
          <p:nvPr/>
        </p:nvPicPr>
        <p:blipFill>
          <a:blip r:embed="rId16"/>
          <a:stretch>
            <a:fillRect/>
          </a:stretch>
        </p:blipFill>
        <p:spPr>
          <a:xfrm>
            <a:off x="2221180" y="8167812"/>
            <a:ext cx="990600" cy="866775"/>
          </a:xfrm>
          <a:prstGeom prst="rect">
            <a:avLst/>
          </a:prstGeom>
        </p:spPr>
      </p:pic>
      <p:sp>
        <p:nvSpPr>
          <p:cNvPr id="21" name="TextBox 20"/>
          <p:cNvSpPr txBox="1"/>
          <p:nvPr/>
        </p:nvSpPr>
        <p:spPr>
          <a:xfrm>
            <a:off x="2105544" y="2309346"/>
            <a:ext cx="840295" cy="261610"/>
          </a:xfrm>
          <a:prstGeom prst="rect">
            <a:avLst/>
          </a:prstGeom>
          <a:noFill/>
        </p:spPr>
        <p:txBody>
          <a:bodyPr wrap="none" rtlCol="0">
            <a:spAutoFit/>
          </a:bodyPr>
          <a:lstStyle/>
          <a:p>
            <a:r>
              <a:rPr lang="fa-IR" sz="1100" dirty="0" smtClean="0"/>
              <a:t>تامین مواد خام</a:t>
            </a:r>
            <a:endParaRPr lang="en-US" sz="1100" dirty="0"/>
          </a:p>
        </p:txBody>
      </p:sp>
      <p:sp>
        <p:nvSpPr>
          <p:cNvPr id="22" name="TextBox 21"/>
          <p:cNvSpPr txBox="1"/>
          <p:nvPr/>
        </p:nvSpPr>
        <p:spPr>
          <a:xfrm>
            <a:off x="4208434" y="2311990"/>
            <a:ext cx="625492" cy="261610"/>
          </a:xfrm>
          <a:prstGeom prst="rect">
            <a:avLst/>
          </a:prstGeom>
          <a:noFill/>
        </p:spPr>
        <p:txBody>
          <a:bodyPr wrap="none" rtlCol="0">
            <a:spAutoFit/>
          </a:bodyPr>
          <a:lstStyle/>
          <a:p>
            <a:r>
              <a:rPr lang="fa-IR" sz="1100" dirty="0" smtClean="0"/>
              <a:t>برشکاری</a:t>
            </a:r>
            <a:endParaRPr lang="en-US" sz="1100" dirty="0"/>
          </a:p>
        </p:txBody>
      </p:sp>
      <p:sp>
        <p:nvSpPr>
          <p:cNvPr id="23" name="TextBox 22"/>
          <p:cNvSpPr txBox="1"/>
          <p:nvPr/>
        </p:nvSpPr>
        <p:spPr>
          <a:xfrm>
            <a:off x="2790565" y="3870324"/>
            <a:ext cx="1334020" cy="261610"/>
          </a:xfrm>
          <a:prstGeom prst="rect">
            <a:avLst/>
          </a:prstGeom>
          <a:noFill/>
        </p:spPr>
        <p:txBody>
          <a:bodyPr wrap="none" rtlCol="0">
            <a:spAutoFit/>
          </a:bodyPr>
          <a:lstStyle/>
          <a:p>
            <a:r>
              <a:rPr lang="fa-IR" sz="1100" dirty="0" smtClean="0"/>
              <a:t>گرم کردن به روش القایی</a:t>
            </a:r>
            <a:endParaRPr lang="en-US" sz="1100" dirty="0"/>
          </a:p>
        </p:txBody>
      </p:sp>
      <p:sp>
        <p:nvSpPr>
          <p:cNvPr id="25" name="TextBox 24"/>
          <p:cNvSpPr txBox="1"/>
          <p:nvPr/>
        </p:nvSpPr>
        <p:spPr>
          <a:xfrm>
            <a:off x="731712" y="5734827"/>
            <a:ext cx="886781" cy="430887"/>
          </a:xfrm>
          <a:prstGeom prst="rect">
            <a:avLst/>
          </a:prstGeom>
          <a:noFill/>
        </p:spPr>
        <p:txBody>
          <a:bodyPr wrap="none" rtlCol="0">
            <a:spAutoFit/>
          </a:bodyPr>
          <a:lstStyle/>
          <a:p>
            <a:pPr algn="ctr"/>
            <a:r>
              <a:rPr lang="fa-IR" sz="1100" dirty="0" smtClean="0">
                <a:cs typeface="B Nazanin" panose="00000400000000000000" pitchFamily="2" charset="-78"/>
              </a:rPr>
              <a:t>انتقال مواد خام </a:t>
            </a:r>
          </a:p>
          <a:p>
            <a:pPr algn="ctr"/>
            <a:r>
              <a:rPr lang="fa-IR" sz="1100" dirty="0" smtClean="0">
                <a:cs typeface="B Nazanin" panose="00000400000000000000" pitchFamily="2" charset="-78"/>
              </a:rPr>
              <a:t>گداخته به قالب</a:t>
            </a:r>
            <a:endParaRPr lang="en-US" sz="1100" dirty="0">
              <a:cs typeface="B Nazanin" panose="00000400000000000000" pitchFamily="2" charset="-78"/>
            </a:endParaRPr>
          </a:p>
        </p:txBody>
      </p:sp>
      <p:sp>
        <p:nvSpPr>
          <p:cNvPr id="26" name="TextBox 25"/>
          <p:cNvSpPr txBox="1"/>
          <p:nvPr/>
        </p:nvSpPr>
        <p:spPr>
          <a:xfrm>
            <a:off x="2264271" y="5734827"/>
            <a:ext cx="830677" cy="261610"/>
          </a:xfrm>
          <a:prstGeom prst="rect">
            <a:avLst/>
          </a:prstGeom>
          <a:noFill/>
        </p:spPr>
        <p:txBody>
          <a:bodyPr wrap="none" rtlCol="0">
            <a:spAutoFit/>
          </a:bodyPr>
          <a:lstStyle/>
          <a:p>
            <a:r>
              <a:rPr lang="fa-IR" sz="1100" dirty="0" smtClean="0">
                <a:cs typeface="B Nazanin" panose="00000400000000000000" pitchFamily="2" charset="-78"/>
              </a:rPr>
              <a:t>فورج داغ کلگی</a:t>
            </a:r>
            <a:endParaRPr lang="en-US" sz="1100" dirty="0">
              <a:cs typeface="B Nazanin" panose="00000400000000000000" pitchFamily="2" charset="-78"/>
            </a:endParaRPr>
          </a:p>
        </p:txBody>
      </p:sp>
      <p:sp>
        <p:nvSpPr>
          <p:cNvPr id="27" name="TextBox 26"/>
          <p:cNvSpPr txBox="1"/>
          <p:nvPr/>
        </p:nvSpPr>
        <p:spPr>
          <a:xfrm>
            <a:off x="3780749" y="5734827"/>
            <a:ext cx="830677" cy="261610"/>
          </a:xfrm>
          <a:prstGeom prst="rect">
            <a:avLst/>
          </a:prstGeom>
          <a:noFill/>
        </p:spPr>
        <p:txBody>
          <a:bodyPr wrap="none" rtlCol="0">
            <a:spAutoFit/>
          </a:bodyPr>
          <a:lstStyle/>
          <a:p>
            <a:r>
              <a:rPr lang="fa-IR" sz="1100" dirty="0">
                <a:cs typeface="B Nazanin" panose="00000400000000000000" pitchFamily="2" charset="-78"/>
              </a:rPr>
              <a:t>فورج داغ کلگی</a:t>
            </a:r>
            <a:endParaRPr lang="en-US" sz="1100" dirty="0">
              <a:cs typeface="B Nazanin" panose="00000400000000000000" pitchFamily="2" charset="-78"/>
            </a:endParaRPr>
          </a:p>
        </p:txBody>
      </p:sp>
      <p:sp>
        <p:nvSpPr>
          <p:cNvPr id="28" name="TextBox 27"/>
          <p:cNvSpPr txBox="1"/>
          <p:nvPr/>
        </p:nvSpPr>
        <p:spPr>
          <a:xfrm>
            <a:off x="5194839" y="5734827"/>
            <a:ext cx="830677" cy="261610"/>
          </a:xfrm>
          <a:prstGeom prst="rect">
            <a:avLst/>
          </a:prstGeom>
          <a:noFill/>
        </p:spPr>
        <p:txBody>
          <a:bodyPr wrap="none" rtlCol="0">
            <a:spAutoFit/>
          </a:bodyPr>
          <a:lstStyle/>
          <a:p>
            <a:r>
              <a:rPr lang="fa-IR" sz="1100" dirty="0">
                <a:cs typeface="B Nazanin" panose="00000400000000000000" pitchFamily="2" charset="-78"/>
              </a:rPr>
              <a:t>فورج داغ کلگی</a:t>
            </a:r>
            <a:endParaRPr lang="en-US" sz="1100" dirty="0">
              <a:cs typeface="B Nazanin" panose="00000400000000000000" pitchFamily="2" charset="-78"/>
            </a:endParaRPr>
          </a:p>
        </p:txBody>
      </p:sp>
      <p:sp>
        <p:nvSpPr>
          <p:cNvPr id="29" name="TextBox 28"/>
          <p:cNvSpPr txBox="1"/>
          <p:nvPr/>
        </p:nvSpPr>
        <p:spPr>
          <a:xfrm>
            <a:off x="811914" y="7414462"/>
            <a:ext cx="830677" cy="261610"/>
          </a:xfrm>
          <a:prstGeom prst="rect">
            <a:avLst/>
          </a:prstGeom>
          <a:noFill/>
        </p:spPr>
        <p:txBody>
          <a:bodyPr wrap="none" rtlCol="0">
            <a:spAutoFit/>
          </a:bodyPr>
          <a:lstStyle/>
          <a:p>
            <a:r>
              <a:rPr lang="fa-IR" sz="1100" dirty="0">
                <a:cs typeface="B Nazanin" panose="00000400000000000000" pitchFamily="2" charset="-78"/>
              </a:rPr>
              <a:t>فورج داغ کلگی</a:t>
            </a:r>
            <a:endParaRPr lang="en-US" sz="1100" dirty="0">
              <a:cs typeface="B Nazanin" panose="00000400000000000000" pitchFamily="2" charset="-78"/>
            </a:endParaRPr>
          </a:p>
        </p:txBody>
      </p:sp>
      <p:sp>
        <p:nvSpPr>
          <p:cNvPr id="33" name="TextBox 32"/>
          <p:cNvSpPr txBox="1"/>
          <p:nvPr/>
        </p:nvSpPr>
        <p:spPr>
          <a:xfrm>
            <a:off x="810312" y="9113722"/>
            <a:ext cx="843501" cy="430887"/>
          </a:xfrm>
          <a:prstGeom prst="rect">
            <a:avLst/>
          </a:prstGeom>
          <a:noFill/>
        </p:spPr>
        <p:txBody>
          <a:bodyPr wrap="none" rtlCol="0">
            <a:spAutoFit/>
          </a:bodyPr>
          <a:lstStyle/>
          <a:p>
            <a:pPr algn="ctr"/>
            <a:r>
              <a:rPr lang="fa-IR" sz="1100" dirty="0" smtClean="0">
                <a:cs typeface="B Nazanin" panose="00000400000000000000" pitchFamily="2" charset="-78"/>
              </a:rPr>
              <a:t>عملیات حرارتی</a:t>
            </a:r>
          </a:p>
          <a:p>
            <a:pPr algn="ctr"/>
            <a:r>
              <a:rPr lang="fa-IR" sz="1100" dirty="0" smtClean="0">
                <a:cs typeface="B Nazanin" panose="00000400000000000000" pitchFamily="2" charset="-78"/>
              </a:rPr>
              <a:t> بعد از فورج</a:t>
            </a:r>
            <a:endParaRPr lang="en-US" sz="1100" dirty="0">
              <a:cs typeface="B Nazanin" panose="00000400000000000000" pitchFamily="2" charset="-78"/>
            </a:endParaRPr>
          </a:p>
        </p:txBody>
      </p:sp>
      <p:sp>
        <p:nvSpPr>
          <p:cNvPr id="34" name="TextBox 33"/>
          <p:cNvSpPr txBox="1"/>
          <p:nvPr/>
        </p:nvSpPr>
        <p:spPr>
          <a:xfrm>
            <a:off x="2120000" y="9113722"/>
            <a:ext cx="1192955" cy="261610"/>
          </a:xfrm>
          <a:prstGeom prst="rect">
            <a:avLst/>
          </a:prstGeom>
          <a:noFill/>
        </p:spPr>
        <p:txBody>
          <a:bodyPr wrap="none" rtlCol="0">
            <a:spAutoFit/>
          </a:bodyPr>
          <a:lstStyle/>
          <a:p>
            <a:r>
              <a:rPr lang="fa-IR" sz="1100" dirty="0" smtClean="0">
                <a:cs typeface="B Nazanin" panose="00000400000000000000" pitchFamily="2" charset="-78"/>
              </a:rPr>
              <a:t>آماده جهت ماشینکاری</a:t>
            </a:r>
            <a:endParaRPr lang="en-US" sz="1100" dirty="0">
              <a:cs typeface="B Nazanin" panose="00000400000000000000" pitchFamily="2" charset="-78"/>
            </a:endParaRPr>
          </a:p>
        </p:txBody>
      </p:sp>
      <p:sp>
        <p:nvSpPr>
          <p:cNvPr id="35" name="TextBox 34"/>
          <p:cNvSpPr txBox="1"/>
          <p:nvPr/>
        </p:nvSpPr>
        <p:spPr>
          <a:xfrm>
            <a:off x="3229407" y="7429702"/>
            <a:ext cx="1816523" cy="261610"/>
          </a:xfrm>
          <a:prstGeom prst="rect">
            <a:avLst/>
          </a:prstGeom>
          <a:noFill/>
        </p:spPr>
        <p:txBody>
          <a:bodyPr wrap="none" rtlCol="0">
            <a:spAutoFit/>
          </a:bodyPr>
          <a:lstStyle/>
          <a:p>
            <a:r>
              <a:rPr lang="fa-IR" sz="1100" dirty="0" smtClean="0">
                <a:cs typeface="B Nazanin" panose="00000400000000000000" pitchFamily="2" charset="-78"/>
              </a:rPr>
              <a:t>خارج شدن از قالب و سرد شدن قطعه </a:t>
            </a:r>
            <a:endParaRPr lang="en-US" sz="1100" dirty="0">
              <a:cs typeface="B Nazanin" panose="00000400000000000000" pitchFamily="2" charset="-78"/>
            </a:endParaRPr>
          </a:p>
        </p:txBody>
      </p:sp>
      <p:sp>
        <p:nvSpPr>
          <p:cNvPr id="36" name="Rounded Rectangle 35"/>
          <p:cNvSpPr/>
          <p:nvPr/>
        </p:nvSpPr>
        <p:spPr>
          <a:xfrm>
            <a:off x="1016450" y="1160938"/>
            <a:ext cx="4761221"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71475" y="4537769"/>
            <a:ext cx="6172200" cy="5071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solidFill>
                  <a:srgbClr val="FFFF00"/>
                </a:solidFill>
                <a:cs typeface="B Nazanin" panose="00000400000000000000" pitchFamily="2" charset="-78"/>
              </a:rPr>
              <a:t>ترتیب مصور فرآیند های ساخت پیچ و مهره </a:t>
            </a:r>
            <a:endParaRPr lang="fa-IR" dirty="0" smtClean="0">
              <a:solidFill>
                <a:srgbClr val="FFFF00"/>
              </a:solidFill>
              <a:cs typeface="B Nazanin" panose="00000400000000000000" pitchFamily="2" charset="-78"/>
            </a:endParaRPr>
          </a:p>
        </p:txBody>
      </p:sp>
    </p:spTree>
    <p:extLst>
      <p:ext uri="{BB962C8B-B14F-4D97-AF65-F5344CB8AC3E}">
        <p14:creationId xmlns:p14="http://schemas.microsoft.com/office/powerpoint/2010/main" val="36178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13</a:t>
            </a:fld>
            <a:endParaRPr lang="en-US"/>
          </a:p>
        </p:txBody>
      </p:sp>
      <p:sp>
        <p:nvSpPr>
          <p:cNvPr id="5" name="Rounded Rectangle 4"/>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rgbClr val="FFFF00"/>
                </a:solidFill>
                <a:cs typeface="B Nazanin" panose="00000400000000000000" pitchFamily="2" charset="-78"/>
              </a:rPr>
              <a:t>فناوری و دستاوردهای آن</a:t>
            </a:r>
            <a:endParaRPr lang="fa-IR" dirty="0" smtClean="0">
              <a:solidFill>
                <a:srgbClr val="FFFF00"/>
              </a:solidFill>
              <a:cs typeface="B Nazanin" panose="00000400000000000000" pitchFamily="2" charset="-78"/>
            </a:endParaRPr>
          </a:p>
        </p:txBody>
      </p:sp>
    </p:spTree>
    <p:extLst>
      <p:ext uri="{BB962C8B-B14F-4D97-AF65-F5344CB8AC3E}">
        <p14:creationId xmlns:p14="http://schemas.microsoft.com/office/powerpoint/2010/main" val="265627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14</a:t>
            </a:fld>
            <a:endParaRPr lang="en-US"/>
          </a:p>
        </p:txBody>
      </p:sp>
      <p:sp>
        <p:nvSpPr>
          <p:cNvPr id="5" name="Rounded Rectangle 4"/>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rgbClr val="FFFF00"/>
                </a:solidFill>
                <a:cs typeface="B Nazanin" panose="00000400000000000000" pitchFamily="2" charset="-78"/>
              </a:rPr>
              <a:t>نیروی انسانی</a:t>
            </a:r>
            <a:endParaRPr lang="fa-IR" dirty="0" smtClean="0">
              <a:solidFill>
                <a:srgbClr val="FFFF00"/>
              </a:solidFill>
              <a:cs typeface="B Nazanin" panose="00000400000000000000" pitchFamily="2" charset="-78"/>
            </a:endParaRPr>
          </a:p>
        </p:txBody>
      </p:sp>
      <p:sp>
        <p:nvSpPr>
          <p:cNvPr id="6" name="TextBox 5"/>
          <p:cNvSpPr txBox="1"/>
          <p:nvPr/>
        </p:nvSpPr>
        <p:spPr>
          <a:xfrm>
            <a:off x="581891" y="1306286"/>
            <a:ext cx="5973288" cy="1754326"/>
          </a:xfrm>
          <a:prstGeom prst="rect">
            <a:avLst/>
          </a:prstGeom>
          <a:noFill/>
        </p:spPr>
        <p:txBody>
          <a:bodyPr wrap="square" rtlCol="0">
            <a:spAutoFit/>
          </a:bodyPr>
          <a:lstStyle/>
          <a:p>
            <a:pPr algn="just" rtl="1"/>
            <a:r>
              <a:rPr lang="fa-IR" dirty="0" smtClean="0">
                <a:cs typeface="B Nazanin" panose="00000400000000000000" pitchFamily="2" charset="-78"/>
              </a:rPr>
              <a:t>با توجه به حضور نیروهای متخصص در مرکز هوایی مپنا نیازی به جذب نیروی متخصص فنی نمی باشد و تنها جهت راه اندازی خط تولید به تکنسین های فنی، استاد کار، کارگر ماهر و کارگر عادی نیاز خواهد بود.</a:t>
            </a:r>
          </a:p>
          <a:p>
            <a:pPr algn="just" rtl="1"/>
            <a:r>
              <a:rPr lang="fa-IR" dirty="0" smtClean="0">
                <a:cs typeface="B Nazanin" panose="00000400000000000000" pitchFamily="2" charset="-78"/>
              </a:rPr>
              <a:t>در صورت روند توسعه و دستیابی به ساخت قطعات هوایی حساس و راهبردی حضور کارشناسان با تحصیلات عالیه و اعضای هیئت علمی </a:t>
            </a:r>
            <a:r>
              <a:rPr lang="fa-IR" dirty="0">
                <a:cs typeface="B Nazanin" panose="00000400000000000000" pitchFamily="2" charset="-78"/>
              </a:rPr>
              <a:t>دانشگاه </a:t>
            </a:r>
            <a:r>
              <a:rPr lang="fa-IR" dirty="0" smtClean="0">
                <a:cs typeface="B Nazanin" panose="00000400000000000000" pitchFamily="2" charset="-78"/>
              </a:rPr>
              <a:t>به صورت قراردادی در حوزه های تخصصی تسهیل کننده خواهد بود.</a:t>
            </a:r>
            <a:endParaRPr lang="en-US" dirty="0">
              <a:cs typeface="B Nazanin"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235518370"/>
              </p:ext>
            </p:extLst>
          </p:nvPr>
        </p:nvGraphicFramePr>
        <p:xfrm>
          <a:off x="1143000" y="3429000"/>
          <a:ext cx="4572000" cy="29667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36158069"/>
                    </a:ext>
                  </a:extLst>
                </a:gridCol>
                <a:gridCol w="2286000">
                  <a:extLst>
                    <a:ext uri="{9D8B030D-6E8A-4147-A177-3AD203B41FA5}">
                      <a16:colId xmlns:a16="http://schemas.microsoft.com/office/drawing/2014/main" val="1555731821"/>
                    </a:ext>
                  </a:extLst>
                </a:gridCol>
              </a:tblGrid>
              <a:tr h="370840">
                <a:tc>
                  <a:txBody>
                    <a:bodyPr/>
                    <a:lstStyle/>
                    <a:p>
                      <a:pPr algn="ctr" rtl="1"/>
                      <a:r>
                        <a:rPr lang="fa-IR" dirty="0" smtClean="0">
                          <a:solidFill>
                            <a:srgbClr val="FFFF00"/>
                          </a:solidFill>
                          <a:cs typeface="B Nazanin" panose="00000400000000000000" pitchFamily="2" charset="-78"/>
                        </a:rPr>
                        <a:t>تعداد</a:t>
                      </a:r>
                      <a:endParaRPr lang="en-US" dirty="0">
                        <a:solidFill>
                          <a:srgbClr val="FFFF00"/>
                        </a:solidFill>
                        <a:cs typeface="B Nazanin" panose="00000400000000000000" pitchFamily="2" charset="-78"/>
                      </a:endParaRPr>
                    </a:p>
                  </a:txBody>
                  <a:tcPr>
                    <a:solidFill>
                      <a:srgbClr val="002060"/>
                    </a:solidFill>
                  </a:tcPr>
                </a:tc>
                <a:tc>
                  <a:txBody>
                    <a:bodyPr/>
                    <a:lstStyle/>
                    <a:p>
                      <a:pPr algn="ctr" rtl="1"/>
                      <a:r>
                        <a:rPr lang="fa-IR" dirty="0" smtClean="0">
                          <a:solidFill>
                            <a:srgbClr val="FFFF00"/>
                          </a:solidFill>
                          <a:cs typeface="B Nazanin" panose="00000400000000000000" pitchFamily="2" charset="-78"/>
                        </a:rPr>
                        <a:t>عنوان</a:t>
                      </a:r>
                      <a:r>
                        <a:rPr lang="fa-IR" baseline="0" dirty="0" smtClean="0">
                          <a:solidFill>
                            <a:srgbClr val="FFFF00"/>
                          </a:solidFill>
                          <a:cs typeface="B Nazanin" panose="00000400000000000000" pitchFamily="2" charset="-78"/>
                        </a:rPr>
                        <a:t> شغل و مدرک تحصیلی</a:t>
                      </a:r>
                      <a:endParaRPr lang="en-US" dirty="0">
                        <a:solidFill>
                          <a:srgbClr val="FFFF00"/>
                        </a:solidFill>
                        <a:cs typeface="B Nazanin" panose="00000400000000000000" pitchFamily="2" charset="-78"/>
                      </a:endParaRPr>
                    </a:p>
                  </a:txBody>
                  <a:tcPr>
                    <a:solidFill>
                      <a:srgbClr val="002060"/>
                    </a:solidFill>
                  </a:tcPr>
                </a:tc>
                <a:extLst>
                  <a:ext uri="{0D108BD9-81ED-4DB2-BD59-A6C34878D82A}">
                    <a16:rowId xmlns:a16="http://schemas.microsoft.com/office/drawing/2014/main" val="656564205"/>
                  </a:ext>
                </a:extLst>
              </a:tr>
              <a:tr h="370840">
                <a:tc>
                  <a:txBody>
                    <a:bodyPr/>
                    <a:lstStyle/>
                    <a:p>
                      <a:pPr algn="ctr" rtl="1"/>
                      <a:endParaRPr lang="en-US" dirty="0"/>
                    </a:p>
                  </a:txBody>
                  <a:tcPr/>
                </a:tc>
                <a:tc>
                  <a:txBody>
                    <a:bodyPr/>
                    <a:lstStyle/>
                    <a:p>
                      <a:pPr algn="ctr" rtl="1"/>
                      <a:r>
                        <a:rPr lang="fa-IR" dirty="0" smtClean="0">
                          <a:cs typeface="B Nazanin" panose="00000400000000000000" pitchFamily="2" charset="-78"/>
                        </a:rPr>
                        <a:t>دکتری مکانیک-متالورژی</a:t>
                      </a:r>
                      <a:endParaRPr lang="en-US" dirty="0">
                        <a:cs typeface="B Nazanin" panose="00000400000000000000" pitchFamily="2" charset="-78"/>
                      </a:endParaRPr>
                    </a:p>
                  </a:txBody>
                  <a:tcPr/>
                </a:tc>
                <a:extLst>
                  <a:ext uri="{0D108BD9-81ED-4DB2-BD59-A6C34878D82A}">
                    <a16:rowId xmlns:a16="http://schemas.microsoft.com/office/drawing/2014/main" val="4272975679"/>
                  </a:ext>
                </a:extLst>
              </a:tr>
              <a:tr h="370840">
                <a:tc>
                  <a:txBody>
                    <a:bodyPr/>
                    <a:lstStyle/>
                    <a:p>
                      <a:pPr algn="ctr" rtl="1"/>
                      <a:endParaRPr lang="en-US" dirty="0"/>
                    </a:p>
                  </a:txBody>
                  <a:tcPr/>
                </a:tc>
                <a:tc>
                  <a:txBody>
                    <a:bodyPr/>
                    <a:lstStyle/>
                    <a:p>
                      <a:pPr algn="ctr" rtl="1"/>
                      <a:r>
                        <a:rPr lang="fa-IR" dirty="0" smtClean="0">
                          <a:cs typeface="B Nazanin" panose="00000400000000000000" pitchFamily="2" charset="-78"/>
                        </a:rPr>
                        <a:t>کارشناسی ارشد مکانیک-متالورژی</a:t>
                      </a:r>
                      <a:endParaRPr lang="en-US" dirty="0">
                        <a:cs typeface="B Nazanin" panose="00000400000000000000" pitchFamily="2" charset="-78"/>
                      </a:endParaRPr>
                    </a:p>
                  </a:txBody>
                  <a:tcPr/>
                </a:tc>
                <a:extLst>
                  <a:ext uri="{0D108BD9-81ED-4DB2-BD59-A6C34878D82A}">
                    <a16:rowId xmlns:a16="http://schemas.microsoft.com/office/drawing/2014/main" val="3254197998"/>
                  </a:ext>
                </a:extLst>
              </a:tr>
              <a:tr h="370840">
                <a:tc>
                  <a:txBody>
                    <a:bodyPr/>
                    <a:lstStyle/>
                    <a:p>
                      <a:pPr algn="ctr" rtl="1"/>
                      <a:endParaRPr lang="en-US"/>
                    </a:p>
                  </a:txBody>
                  <a:tcPr/>
                </a:tc>
                <a:tc>
                  <a:txBody>
                    <a:bodyPr/>
                    <a:lstStyle/>
                    <a:p>
                      <a:pPr algn="ctr" rtl="1"/>
                      <a:r>
                        <a:rPr lang="fa-IR" dirty="0" smtClean="0">
                          <a:cs typeface="B Nazanin" panose="00000400000000000000" pitchFamily="2" charset="-78"/>
                        </a:rPr>
                        <a:t>کارشناس مکانیک-متالورژی</a:t>
                      </a:r>
                      <a:endParaRPr lang="en-US" dirty="0">
                        <a:cs typeface="B Nazanin" panose="00000400000000000000" pitchFamily="2" charset="-78"/>
                      </a:endParaRPr>
                    </a:p>
                  </a:txBody>
                  <a:tcPr/>
                </a:tc>
                <a:extLst>
                  <a:ext uri="{0D108BD9-81ED-4DB2-BD59-A6C34878D82A}">
                    <a16:rowId xmlns:a16="http://schemas.microsoft.com/office/drawing/2014/main" val="568844166"/>
                  </a:ext>
                </a:extLst>
              </a:tr>
              <a:tr h="370840">
                <a:tc>
                  <a:txBody>
                    <a:bodyPr/>
                    <a:lstStyle/>
                    <a:p>
                      <a:pPr algn="ctr" rtl="1"/>
                      <a:endParaRPr lang="en-US"/>
                    </a:p>
                  </a:txBody>
                  <a:tcPr/>
                </a:tc>
                <a:tc>
                  <a:txBody>
                    <a:bodyPr/>
                    <a:lstStyle/>
                    <a:p>
                      <a:pPr algn="ctr" rtl="1"/>
                      <a:r>
                        <a:rPr lang="fa-IR" dirty="0" smtClean="0">
                          <a:cs typeface="B Nazanin" panose="00000400000000000000" pitchFamily="2" charset="-78"/>
                        </a:rPr>
                        <a:t>تکنسین</a:t>
                      </a:r>
                      <a:r>
                        <a:rPr lang="fa-IR" baseline="0" dirty="0" smtClean="0">
                          <a:cs typeface="B Nazanin" panose="00000400000000000000" pitchFamily="2" charset="-78"/>
                        </a:rPr>
                        <a:t> فنی</a:t>
                      </a:r>
                      <a:endParaRPr lang="en-US" dirty="0">
                        <a:cs typeface="B Nazanin" panose="00000400000000000000" pitchFamily="2" charset="-78"/>
                      </a:endParaRPr>
                    </a:p>
                  </a:txBody>
                  <a:tcPr/>
                </a:tc>
                <a:extLst>
                  <a:ext uri="{0D108BD9-81ED-4DB2-BD59-A6C34878D82A}">
                    <a16:rowId xmlns:a16="http://schemas.microsoft.com/office/drawing/2014/main" val="369285062"/>
                  </a:ext>
                </a:extLst>
              </a:tr>
              <a:tr h="370840">
                <a:tc>
                  <a:txBody>
                    <a:bodyPr/>
                    <a:lstStyle/>
                    <a:p>
                      <a:pPr algn="ctr" rtl="1"/>
                      <a:endParaRPr lang="en-US"/>
                    </a:p>
                  </a:txBody>
                  <a:tcPr/>
                </a:tc>
                <a:tc>
                  <a:txBody>
                    <a:bodyPr/>
                    <a:lstStyle/>
                    <a:p>
                      <a:pPr algn="ctr" rtl="1"/>
                      <a:r>
                        <a:rPr lang="fa-IR" dirty="0" smtClean="0">
                          <a:cs typeface="B Nazanin" panose="00000400000000000000" pitchFamily="2" charset="-78"/>
                        </a:rPr>
                        <a:t>استاد کار</a:t>
                      </a:r>
                      <a:endParaRPr lang="en-US" dirty="0">
                        <a:cs typeface="B Nazanin" panose="00000400000000000000" pitchFamily="2" charset="-78"/>
                      </a:endParaRPr>
                    </a:p>
                  </a:txBody>
                  <a:tcPr/>
                </a:tc>
                <a:extLst>
                  <a:ext uri="{0D108BD9-81ED-4DB2-BD59-A6C34878D82A}">
                    <a16:rowId xmlns:a16="http://schemas.microsoft.com/office/drawing/2014/main" val="4003597013"/>
                  </a:ext>
                </a:extLst>
              </a:tr>
              <a:tr h="370840">
                <a:tc>
                  <a:txBody>
                    <a:bodyPr/>
                    <a:lstStyle/>
                    <a:p>
                      <a:pPr algn="ctr" rtl="1"/>
                      <a:endParaRPr lang="en-US"/>
                    </a:p>
                  </a:txBody>
                  <a:tcPr/>
                </a:tc>
                <a:tc>
                  <a:txBody>
                    <a:bodyPr/>
                    <a:lstStyle/>
                    <a:p>
                      <a:pPr algn="ctr" rtl="1"/>
                      <a:r>
                        <a:rPr lang="fa-IR" dirty="0" smtClean="0">
                          <a:cs typeface="B Nazanin" panose="00000400000000000000" pitchFamily="2" charset="-78"/>
                        </a:rPr>
                        <a:t>کارگر ماهر</a:t>
                      </a:r>
                      <a:endParaRPr lang="en-US" dirty="0">
                        <a:cs typeface="B Nazanin" panose="00000400000000000000" pitchFamily="2" charset="-78"/>
                      </a:endParaRPr>
                    </a:p>
                  </a:txBody>
                  <a:tcPr/>
                </a:tc>
                <a:extLst>
                  <a:ext uri="{0D108BD9-81ED-4DB2-BD59-A6C34878D82A}">
                    <a16:rowId xmlns:a16="http://schemas.microsoft.com/office/drawing/2014/main" val="2759700985"/>
                  </a:ext>
                </a:extLst>
              </a:tr>
              <a:tr h="370840">
                <a:tc>
                  <a:txBody>
                    <a:bodyPr/>
                    <a:lstStyle/>
                    <a:p>
                      <a:pPr algn="ctr" rtl="1"/>
                      <a:endParaRPr lang="en-US"/>
                    </a:p>
                  </a:txBody>
                  <a:tcPr/>
                </a:tc>
                <a:tc>
                  <a:txBody>
                    <a:bodyPr/>
                    <a:lstStyle/>
                    <a:p>
                      <a:pPr algn="ctr" rtl="1"/>
                      <a:r>
                        <a:rPr lang="fa-IR" dirty="0" smtClean="0">
                          <a:cs typeface="B Nazanin" panose="00000400000000000000" pitchFamily="2" charset="-78"/>
                        </a:rPr>
                        <a:t>کارگر</a:t>
                      </a:r>
                      <a:r>
                        <a:rPr lang="fa-IR" baseline="0" dirty="0" smtClean="0">
                          <a:cs typeface="B Nazanin" panose="00000400000000000000" pitchFamily="2" charset="-78"/>
                        </a:rPr>
                        <a:t> عادی</a:t>
                      </a:r>
                      <a:endParaRPr lang="en-US" dirty="0">
                        <a:cs typeface="B Nazanin" panose="00000400000000000000" pitchFamily="2" charset="-78"/>
                      </a:endParaRPr>
                    </a:p>
                  </a:txBody>
                  <a:tcPr/>
                </a:tc>
                <a:extLst>
                  <a:ext uri="{0D108BD9-81ED-4DB2-BD59-A6C34878D82A}">
                    <a16:rowId xmlns:a16="http://schemas.microsoft.com/office/drawing/2014/main" val="3077978487"/>
                  </a:ext>
                </a:extLst>
              </a:tr>
            </a:tbl>
          </a:graphicData>
        </a:graphic>
      </p:graphicFrame>
    </p:spTree>
    <p:extLst>
      <p:ext uri="{BB962C8B-B14F-4D97-AF65-F5344CB8AC3E}">
        <p14:creationId xmlns:p14="http://schemas.microsoft.com/office/powerpoint/2010/main" val="361631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15</a:t>
            </a:fld>
            <a:endParaRPr lang="en-US"/>
          </a:p>
        </p:txBody>
      </p:sp>
      <p:sp>
        <p:nvSpPr>
          <p:cNvPr id="6" name="Rounded Rectangle 5"/>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a:solidFill>
                  <a:srgbClr val="FFFF00"/>
                </a:solidFill>
                <a:cs typeface="B Nazanin" panose="00000400000000000000" pitchFamily="2" charset="-78"/>
              </a:rPr>
              <a:t>چگونگی اجرای طرح-مرحله بندی و زمان بندی</a:t>
            </a:r>
            <a:endParaRPr lang="fa-IR" b="1" dirty="0">
              <a:solidFill>
                <a:srgbClr val="FFFF00"/>
              </a:solidFill>
              <a:cs typeface="B Nazanin" panose="00000400000000000000" pitchFamily="2" charset="-78"/>
            </a:endParaRPr>
          </a:p>
        </p:txBody>
      </p:sp>
      <p:sp>
        <p:nvSpPr>
          <p:cNvPr id="7" name="TextBox 6"/>
          <p:cNvSpPr txBox="1"/>
          <p:nvPr/>
        </p:nvSpPr>
        <p:spPr>
          <a:xfrm>
            <a:off x="2289526" y="1151907"/>
            <a:ext cx="4096987" cy="369332"/>
          </a:xfrm>
          <a:prstGeom prst="rect">
            <a:avLst/>
          </a:prstGeom>
          <a:noFill/>
        </p:spPr>
        <p:txBody>
          <a:bodyPr wrap="square" rtlCol="0">
            <a:spAutoFit/>
          </a:bodyPr>
          <a:lstStyle/>
          <a:p>
            <a:pPr marL="285750" indent="-285750" algn="r" rtl="1">
              <a:buFont typeface="Arial" panose="020B0604020202020204" pitchFamily="34" charset="0"/>
              <a:buChar char="•"/>
            </a:pPr>
            <a:r>
              <a:rPr lang="fa-IR" dirty="0" smtClean="0"/>
              <a:t>ابنیه و تاسیسات</a:t>
            </a:r>
            <a:endParaRPr lang="en-US" dirty="0"/>
          </a:p>
        </p:txBody>
      </p:sp>
      <p:sp>
        <p:nvSpPr>
          <p:cNvPr id="8" name="TextBox 7"/>
          <p:cNvSpPr txBox="1"/>
          <p:nvPr/>
        </p:nvSpPr>
        <p:spPr>
          <a:xfrm>
            <a:off x="617517" y="1615044"/>
            <a:ext cx="5768996" cy="2554545"/>
          </a:xfrm>
          <a:prstGeom prst="rect">
            <a:avLst/>
          </a:prstGeom>
          <a:noFill/>
        </p:spPr>
        <p:txBody>
          <a:bodyPr wrap="square" rtlCol="0">
            <a:spAutoFit/>
          </a:bodyPr>
          <a:lstStyle/>
          <a:p>
            <a:pPr algn="r" rtl="1"/>
            <a:r>
              <a:rPr lang="fa-IR" sz="2000" dirty="0" smtClean="0">
                <a:cs typeface="B Nazanin" panose="00000400000000000000" pitchFamily="2" charset="-78"/>
              </a:rPr>
              <a:t>برای اجرای این طرح نیاز به ابنیه و تاسیسات جدید می باشد. تجهیزات مورد نیاز در بخش های قبلی با جزئیات کامل ذکر شد. اسامی سالن های مورد نیاز به شرح  ذیل اختصاص می یابد:</a:t>
            </a:r>
          </a:p>
          <a:p>
            <a:pPr marL="342900" indent="-342900" algn="r" rtl="1">
              <a:buAutoNum type="arabicPeriod"/>
            </a:pPr>
            <a:r>
              <a:rPr lang="fa-IR" sz="2000" dirty="0" smtClean="0">
                <a:cs typeface="B Nazanin" panose="00000400000000000000" pitchFamily="2" charset="-78"/>
              </a:rPr>
              <a:t>کارگاه اصلی آهنگری</a:t>
            </a:r>
          </a:p>
          <a:p>
            <a:pPr marL="342900" indent="-342900" algn="r" rtl="1">
              <a:buAutoNum type="arabicPeriod"/>
            </a:pPr>
            <a:r>
              <a:rPr lang="fa-IR" sz="2000" dirty="0" smtClean="0">
                <a:cs typeface="B Nazanin" panose="00000400000000000000" pitchFamily="2" charset="-78"/>
              </a:rPr>
              <a:t>کارگاه ماشینکاری</a:t>
            </a:r>
          </a:p>
          <a:p>
            <a:pPr marL="342900" indent="-342900" algn="r" rtl="1">
              <a:buAutoNum type="arabicPeriod"/>
            </a:pPr>
            <a:r>
              <a:rPr lang="fa-IR" sz="2000" dirty="0" smtClean="0">
                <a:cs typeface="B Nazanin" panose="00000400000000000000" pitchFamily="2" charset="-78"/>
              </a:rPr>
              <a:t>کارگاه تعمیرات و قالب سازی </a:t>
            </a:r>
          </a:p>
          <a:p>
            <a:pPr marL="342900" indent="-342900" algn="r" rtl="1">
              <a:buAutoNum type="arabicPeriod"/>
            </a:pPr>
            <a:r>
              <a:rPr lang="fa-IR" sz="2000" dirty="0" smtClean="0">
                <a:cs typeface="B Nazanin" panose="00000400000000000000" pitchFamily="2" charset="-78"/>
              </a:rPr>
              <a:t>کارگاه برشکاری</a:t>
            </a:r>
          </a:p>
          <a:p>
            <a:pPr marL="342900" indent="-342900" algn="r" rtl="1">
              <a:buAutoNum type="arabicPeriod"/>
            </a:pPr>
            <a:r>
              <a:rPr lang="fa-IR" sz="2000" dirty="0" smtClean="0">
                <a:cs typeface="B Nazanin" panose="00000400000000000000" pitchFamily="2" charset="-78"/>
              </a:rPr>
              <a:t>انبار</a:t>
            </a:r>
            <a:endParaRPr lang="en-US" sz="2000" dirty="0">
              <a:cs typeface="B Nazanin" panose="00000400000000000000" pitchFamily="2" charset="-78"/>
            </a:endParaRPr>
          </a:p>
        </p:txBody>
      </p:sp>
      <p:sp>
        <p:nvSpPr>
          <p:cNvPr id="9" name="TextBox 8"/>
          <p:cNvSpPr txBox="1"/>
          <p:nvPr/>
        </p:nvSpPr>
        <p:spPr>
          <a:xfrm>
            <a:off x="2289525" y="4451268"/>
            <a:ext cx="4096987" cy="369332"/>
          </a:xfrm>
          <a:prstGeom prst="rect">
            <a:avLst/>
          </a:prstGeom>
          <a:noFill/>
        </p:spPr>
        <p:txBody>
          <a:bodyPr wrap="square" rtlCol="0">
            <a:spAutoFit/>
          </a:bodyPr>
          <a:lstStyle/>
          <a:p>
            <a:pPr marL="285750" indent="-285750" algn="r" rtl="1">
              <a:buFont typeface="Arial" panose="020B0604020202020204" pitchFamily="34" charset="0"/>
              <a:buChar char="•"/>
            </a:pPr>
            <a:r>
              <a:rPr lang="fa-IR" dirty="0" smtClean="0"/>
              <a:t>طراحی خط تولید</a:t>
            </a:r>
            <a:endParaRPr lang="en-US" dirty="0"/>
          </a:p>
        </p:txBody>
      </p:sp>
      <p:sp>
        <p:nvSpPr>
          <p:cNvPr id="10" name="TextBox 9"/>
          <p:cNvSpPr txBox="1"/>
          <p:nvPr/>
        </p:nvSpPr>
        <p:spPr>
          <a:xfrm>
            <a:off x="617517" y="5001615"/>
            <a:ext cx="5768996" cy="1631216"/>
          </a:xfrm>
          <a:prstGeom prst="rect">
            <a:avLst/>
          </a:prstGeom>
          <a:noFill/>
        </p:spPr>
        <p:txBody>
          <a:bodyPr wrap="square" rtlCol="0">
            <a:spAutoFit/>
          </a:bodyPr>
          <a:lstStyle/>
          <a:p>
            <a:pPr algn="r" rtl="1"/>
            <a:r>
              <a:rPr lang="fa-IR" sz="2000" dirty="0" smtClean="0">
                <a:cs typeface="B Nazanin" panose="00000400000000000000" pitchFamily="2" charset="-78"/>
              </a:rPr>
              <a:t>هدف از طراحی خط تولید ساخت قطعات پر مصرف ماینور پارت شامل پیچ، مهره، پین و ریوت موتورهای هوایی موجود در کشور است. نیازمندی های ایجاد خط تولید دانش فنی، آموزش نفر ساعت، تجهیزات و سخت افزارها، تهیه و تامین متریال های اولیه، فرآیند تولید و تست و در نهایت تولید انبوه قطعات می باشد.</a:t>
            </a:r>
          </a:p>
        </p:txBody>
      </p:sp>
    </p:spTree>
    <p:extLst>
      <p:ext uri="{BB962C8B-B14F-4D97-AF65-F5344CB8AC3E}">
        <p14:creationId xmlns:p14="http://schemas.microsoft.com/office/powerpoint/2010/main" val="145996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16</a:t>
            </a:fld>
            <a:endParaRPr lang="en-US"/>
          </a:p>
        </p:txBody>
      </p:sp>
      <p:sp>
        <p:nvSpPr>
          <p:cNvPr id="5" name="TextBox 4"/>
          <p:cNvSpPr txBox="1"/>
          <p:nvPr/>
        </p:nvSpPr>
        <p:spPr>
          <a:xfrm>
            <a:off x="2289526" y="1151907"/>
            <a:ext cx="4096987" cy="369332"/>
          </a:xfrm>
          <a:prstGeom prst="rect">
            <a:avLst/>
          </a:prstGeom>
          <a:noFill/>
        </p:spPr>
        <p:txBody>
          <a:bodyPr wrap="square" rtlCol="0">
            <a:spAutoFit/>
          </a:bodyPr>
          <a:lstStyle/>
          <a:p>
            <a:pPr marL="285750" indent="-285750" algn="r" rtl="1">
              <a:buFont typeface="Arial" panose="020B0604020202020204" pitchFamily="34" charset="0"/>
              <a:buChar char="•"/>
            </a:pPr>
            <a:r>
              <a:rPr lang="fa-IR" dirty="0" smtClean="0"/>
              <a:t>ساخت نمون های اولیه و آزمایش های مخرب</a:t>
            </a:r>
            <a:endParaRPr lang="en-US" dirty="0"/>
          </a:p>
        </p:txBody>
      </p:sp>
      <p:sp>
        <p:nvSpPr>
          <p:cNvPr id="6" name="TextBox 5"/>
          <p:cNvSpPr txBox="1"/>
          <p:nvPr/>
        </p:nvSpPr>
        <p:spPr>
          <a:xfrm>
            <a:off x="2289525" y="4451268"/>
            <a:ext cx="4096987" cy="369332"/>
          </a:xfrm>
          <a:prstGeom prst="rect">
            <a:avLst/>
          </a:prstGeom>
          <a:noFill/>
        </p:spPr>
        <p:txBody>
          <a:bodyPr wrap="square" rtlCol="0">
            <a:spAutoFit/>
          </a:bodyPr>
          <a:lstStyle/>
          <a:p>
            <a:pPr marL="285750" indent="-285750" algn="r" rtl="1">
              <a:buFont typeface="Arial" panose="020B0604020202020204" pitchFamily="34" charset="0"/>
              <a:buChar char="•"/>
            </a:pPr>
            <a:r>
              <a:rPr lang="fa-IR" dirty="0" smtClean="0"/>
              <a:t>تدوین دانش فنی</a:t>
            </a:r>
            <a:endParaRPr lang="en-US" dirty="0"/>
          </a:p>
        </p:txBody>
      </p:sp>
    </p:spTree>
    <p:extLst>
      <p:ext uri="{BB962C8B-B14F-4D97-AF65-F5344CB8AC3E}">
        <p14:creationId xmlns:p14="http://schemas.microsoft.com/office/powerpoint/2010/main" val="267878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143" y="1295857"/>
            <a:ext cx="6285714" cy="7314286"/>
          </a:xfrm>
          <a:prstGeom prst="rect">
            <a:avLst/>
          </a:prstGeom>
        </p:spPr>
      </p:pic>
      <p:sp>
        <p:nvSpPr>
          <p:cNvPr id="2" name="Slide Number Placeholder 1"/>
          <p:cNvSpPr>
            <a:spLocks noGrp="1"/>
          </p:cNvSpPr>
          <p:nvPr>
            <p:ph type="sldNum" sz="quarter" idx="12"/>
          </p:nvPr>
        </p:nvSpPr>
        <p:spPr/>
        <p:txBody>
          <a:bodyPr/>
          <a:lstStyle/>
          <a:p>
            <a:fld id="{1D0DE036-A1CB-4020-ACE4-08E83DEFDD68}" type="slidenum">
              <a:rPr lang="en-US" smtClean="0"/>
              <a:t>17</a:t>
            </a:fld>
            <a:endParaRPr lang="en-US"/>
          </a:p>
        </p:txBody>
      </p:sp>
      <p:sp>
        <p:nvSpPr>
          <p:cNvPr id="5" name="Rounded Rectangle 4"/>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smtClean="0">
                <a:solidFill>
                  <a:srgbClr val="FFFF00"/>
                </a:solidFill>
                <a:cs typeface="B Nazanin" panose="00000400000000000000" pitchFamily="2" charset="-78"/>
              </a:rPr>
              <a:t>تجهیزات آزمایش</a:t>
            </a:r>
            <a:endParaRPr lang="fa-IR"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175356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333" y="1343476"/>
            <a:ext cx="6533333" cy="7219048"/>
          </a:xfrm>
          <a:prstGeom prst="rect">
            <a:avLst/>
          </a:prstGeom>
        </p:spPr>
      </p:pic>
      <p:sp>
        <p:nvSpPr>
          <p:cNvPr id="2" name="Slide Number Placeholder 1"/>
          <p:cNvSpPr>
            <a:spLocks noGrp="1"/>
          </p:cNvSpPr>
          <p:nvPr>
            <p:ph type="sldNum" sz="quarter" idx="12"/>
          </p:nvPr>
        </p:nvSpPr>
        <p:spPr/>
        <p:txBody>
          <a:bodyPr/>
          <a:lstStyle/>
          <a:p>
            <a:fld id="{1D0DE036-A1CB-4020-ACE4-08E83DEFDD68}" type="slidenum">
              <a:rPr lang="en-US" smtClean="0"/>
              <a:t>18</a:t>
            </a:fld>
            <a:endParaRPr lang="en-US"/>
          </a:p>
        </p:txBody>
      </p:sp>
    </p:spTree>
    <p:extLst>
      <p:ext uri="{BB962C8B-B14F-4D97-AF65-F5344CB8AC3E}">
        <p14:creationId xmlns:p14="http://schemas.microsoft.com/office/powerpoint/2010/main" val="15868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1000" r="-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0DE036-A1CB-4020-ACE4-08E83DEFDD68}" type="slidenum">
              <a:rPr lang="en-US" smtClean="0"/>
              <a:t>2</a:t>
            </a:fld>
            <a:endParaRPr lang="en-US"/>
          </a:p>
        </p:txBody>
      </p:sp>
      <p:sp>
        <p:nvSpPr>
          <p:cNvPr id="5" name="TextBox 4"/>
          <p:cNvSpPr txBox="1"/>
          <p:nvPr/>
        </p:nvSpPr>
        <p:spPr>
          <a:xfrm>
            <a:off x="688769" y="1175658"/>
            <a:ext cx="5438899" cy="4031873"/>
          </a:xfrm>
          <a:prstGeom prst="rect">
            <a:avLst/>
          </a:prstGeom>
          <a:noFill/>
        </p:spPr>
        <p:txBody>
          <a:bodyPr wrap="square" rtlCol="0">
            <a:spAutoFit/>
          </a:bodyPr>
          <a:lstStyle/>
          <a:p>
            <a:pPr algn="r" rtl="1"/>
            <a:r>
              <a:rPr lang="fa-IR" sz="2400" b="1" dirty="0" smtClean="0">
                <a:cs typeface="B Nazanin" panose="00000400000000000000" pitchFamily="2" charset="-78"/>
              </a:rPr>
              <a:t>فهرست</a:t>
            </a:r>
          </a:p>
          <a:p>
            <a:pPr marL="285750" indent="-285750" algn="r" rtl="1">
              <a:buFont typeface="Courier New" panose="02070309020205020404" pitchFamily="49" charset="0"/>
              <a:buChar char="o"/>
            </a:pPr>
            <a:r>
              <a:rPr lang="fa-IR" sz="2000" b="1" dirty="0" smtClean="0">
                <a:cs typeface="B Nazanin" panose="00000400000000000000" pitchFamily="2" charset="-78"/>
              </a:rPr>
              <a:t>فصل اول: معرفی طرح و محصولات آن</a:t>
            </a:r>
          </a:p>
          <a:p>
            <a:pPr marL="285750" indent="-285750" algn="r" rtl="1">
              <a:buFont typeface="Courier New" panose="02070309020205020404" pitchFamily="49" charset="0"/>
              <a:buChar char="o"/>
            </a:pPr>
            <a:r>
              <a:rPr lang="fa-IR" sz="2000" b="1" dirty="0" smtClean="0">
                <a:cs typeface="B Nazanin" panose="00000400000000000000" pitchFamily="2" charset="-78"/>
              </a:rPr>
              <a:t>فصل دوم: وضعیت بازار و توجیه اقتصادی</a:t>
            </a:r>
          </a:p>
          <a:p>
            <a:pPr marL="285750" indent="-285750" algn="r" rtl="1">
              <a:buFont typeface="Courier New" panose="02070309020205020404" pitchFamily="49" charset="0"/>
              <a:buChar char="o"/>
            </a:pPr>
            <a:r>
              <a:rPr lang="fa-IR" sz="2000" b="1" dirty="0" smtClean="0">
                <a:cs typeface="B Nazanin" panose="00000400000000000000" pitchFamily="2" charset="-78"/>
              </a:rPr>
              <a:t>فصل سوم: وضعیت عمق ساخت و تامین مواد اولیه</a:t>
            </a:r>
          </a:p>
          <a:p>
            <a:pPr marL="285750" indent="-285750" algn="r" rtl="1">
              <a:buFont typeface="Courier New" panose="02070309020205020404" pitchFamily="49" charset="0"/>
              <a:buChar char="o"/>
            </a:pPr>
            <a:r>
              <a:rPr lang="fa-IR" sz="2000" b="1" dirty="0" smtClean="0">
                <a:cs typeface="B Nazanin" panose="00000400000000000000" pitchFamily="2" charset="-78"/>
              </a:rPr>
              <a:t>فصل چهارم: </a:t>
            </a:r>
            <a:r>
              <a:rPr lang="fa-IR" sz="2000" b="1" dirty="0" smtClean="0">
                <a:cs typeface="B Nazanin" panose="00000400000000000000" pitchFamily="2" charset="-78"/>
              </a:rPr>
              <a:t>فناوری و دستاوردهای آن</a:t>
            </a:r>
          </a:p>
          <a:p>
            <a:pPr marL="285750" indent="-285750" algn="r" rtl="1">
              <a:buFont typeface="Courier New" panose="02070309020205020404" pitchFamily="49" charset="0"/>
              <a:buChar char="o"/>
            </a:pPr>
            <a:r>
              <a:rPr lang="fa-IR" sz="2000" b="1" dirty="0" smtClean="0">
                <a:cs typeface="B Nazanin" panose="00000400000000000000" pitchFamily="2" charset="-78"/>
              </a:rPr>
              <a:t>فصل پنجم: </a:t>
            </a:r>
            <a:r>
              <a:rPr lang="fa-IR" sz="2000" b="1" dirty="0" smtClean="0">
                <a:cs typeface="B Nazanin" panose="00000400000000000000" pitchFamily="2" charset="-78"/>
              </a:rPr>
              <a:t>نیروی انسانی</a:t>
            </a:r>
          </a:p>
          <a:p>
            <a:pPr marL="285750" indent="-285750" algn="r" rtl="1">
              <a:buFont typeface="Courier New" panose="02070309020205020404" pitchFamily="49" charset="0"/>
              <a:buChar char="o"/>
            </a:pPr>
            <a:r>
              <a:rPr lang="fa-IR" sz="2000" b="1" dirty="0" smtClean="0">
                <a:cs typeface="B Nazanin" panose="00000400000000000000" pitchFamily="2" charset="-78"/>
              </a:rPr>
              <a:t>فصل </a:t>
            </a:r>
            <a:r>
              <a:rPr lang="fa-IR" sz="2000" b="1" dirty="0" smtClean="0">
                <a:cs typeface="B Nazanin" panose="00000400000000000000" pitchFamily="2" charset="-78"/>
              </a:rPr>
              <a:t>ششم</a:t>
            </a:r>
            <a:r>
              <a:rPr lang="fa-IR" sz="2000" b="1" dirty="0" smtClean="0">
                <a:cs typeface="B Nazanin" panose="00000400000000000000" pitchFamily="2" charset="-78"/>
              </a:rPr>
              <a:t>: </a:t>
            </a:r>
            <a:r>
              <a:rPr lang="fa-IR" sz="2000" b="1" dirty="0" smtClean="0">
                <a:cs typeface="B Nazanin" panose="00000400000000000000" pitchFamily="2" charset="-78"/>
              </a:rPr>
              <a:t>چگونگی اجرای طرح-مرحله بندی و زمان بندی</a:t>
            </a:r>
          </a:p>
          <a:p>
            <a:pPr algn="r" rtl="1"/>
            <a:r>
              <a:rPr lang="fa-IR" sz="2000" dirty="0">
                <a:cs typeface="B Nazanin" panose="00000400000000000000" pitchFamily="2" charset="-78"/>
              </a:rPr>
              <a:t> </a:t>
            </a:r>
            <a:r>
              <a:rPr lang="fa-IR" sz="2000" dirty="0" smtClean="0">
                <a:cs typeface="B Nazanin" panose="00000400000000000000" pitchFamily="2" charset="-78"/>
              </a:rPr>
              <a:t>   </a:t>
            </a:r>
            <a:r>
              <a:rPr lang="fa-IR" dirty="0" smtClean="0">
                <a:cs typeface="B Nazanin" panose="00000400000000000000" pitchFamily="2" charset="-78"/>
              </a:rPr>
              <a:t>پیوست اول: ابنیه و تاسیسات</a:t>
            </a:r>
          </a:p>
          <a:p>
            <a:pPr algn="r" rtl="1"/>
            <a:r>
              <a:rPr lang="fa-IR" dirty="0" smtClean="0">
                <a:cs typeface="B Nazanin" panose="00000400000000000000" pitchFamily="2" charset="-78"/>
              </a:rPr>
              <a:t>    پیوست سوم:</a:t>
            </a:r>
            <a:r>
              <a:rPr lang="fa-IR" dirty="0">
                <a:cs typeface="B Nazanin" panose="00000400000000000000" pitchFamily="2" charset="-78"/>
              </a:rPr>
              <a:t> طراحی خط تولید</a:t>
            </a:r>
            <a:endParaRPr lang="fa-IR" dirty="0" smtClean="0">
              <a:cs typeface="B Nazanin" panose="00000400000000000000" pitchFamily="2" charset="-78"/>
            </a:endParaRPr>
          </a:p>
          <a:p>
            <a:pPr algn="r" rtl="1"/>
            <a:r>
              <a:rPr lang="fa-IR" dirty="0">
                <a:cs typeface="B Nazanin" panose="00000400000000000000" pitchFamily="2" charset="-78"/>
              </a:rPr>
              <a:t> </a:t>
            </a:r>
            <a:r>
              <a:rPr lang="fa-IR" dirty="0" smtClean="0">
                <a:cs typeface="B Nazanin" panose="00000400000000000000" pitchFamily="2" charset="-78"/>
              </a:rPr>
              <a:t>   پیوست هشتم: تجهیزات آزمایش</a:t>
            </a:r>
            <a:endParaRPr lang="fa-IR" dirty="0">
              <a:cs typeface="B Nazanin" panose="00000400000000000000" pitchFamily="2" charset="-78"/>
            </a:endParaRPr>
          </a:p>
          <a:p>
            <a:pPr algn="r" rtl="1"/>
            <a:r>
              <a:rPr lang="fa-IR" dirty="0" smtClean="0">
                <a:cs typeface="B Nazanin" panose="00000400000000000000" pitchFamily="2" charset="-78"/>
              </a:rPr>
              <a:t>    پیوست نهم: ساخت نمونه های اولیه و آزمایش های مخرب</a:t>
            </a:r>
          </a:p>
          <a:p>
            <a:pPr algn="r" rtl="1"/>
            <a:r>
              <a:rPr lang="fa-IR" dirty="0">
                <a:cs typeface="B Nazanin" panose="00000400000000000000" pitchFamily="2" charset="-78"/>
              </a:rPr>
              <a:t> </a:t>
            </a:r>
            <a:r>
              <a:rPr lang="fa-IR" dirty="0" smtClean="0">
                <a:cs typeface="B Nazanin" panose="00000400000000000000" pitchFamily="2" charset="-78"/>
              </a:rPr>
              <a:t>   پیوست دهم: تدوین دانش فنی</a:t>
            </a:r>
            <a:endParaRPr lang="en-US" dirty="0">
              <a:cs typeface="B Nazanin" panose="00000400000000000000" pitchFamily="2" charset="-78"/>
            </a:endParaRPr>
          </a:p>
        </p:txBody>
      </p:sp>
    </p:spTree>
    <p:extLst>
      <p:ext uri="{BB962C8B-B14F-4D97-AF65-F5344CB8AC3E}">
        <p14:creationId xmlns:p14="http://schemas.microsoft.com/office/powerpoint/2010/main" val="323643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1000" r="-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0DE036-A1CB-4020-ACE4-08E83DEFDD68}" type="slidenum">
              <a:rPr lang="en-US" smtClean="0"/>
              <a:t>3</a:t>
            </a:fld>
            <a:endParaRPr lang="en-US"/>
          </a:p>
        </p:txBody>
      </p:sp>
      <p:sp>
        <p:nvSpPr>
          <p:cNvPr id="5" name="TextBox 4"/>
          <p:cNvSpPr txBox="1"/>
          <p:nvPr/>
        </p:nvSpPr>
        <p:spPr>
          <a:xfrm>
            <a:off x="748145" y="700644"/>
            <a:ext cx="5367647" cy="6186309"/>
          </a:xfrm>
          <a:prstGeom prst="rect">
            <a:avLst/>
          </a:prstGeom>
          <a:noFill/>
        </p:spPr>
        <p:txBody>
          <a:bodyPr wrap="square" rtlCol="0">
            <a:spAutoFit/>
          </a:bodyPr>
          <a:lstStyle/>
          <a:p>
            <a:pPr algn="just" rtl="1"/>
            <a:endParaRPr lang="fa-IR" dirty="0" smtClean="0">
              <a:cs typeface="B Nazanin" panose="00000400000000000000" pitchFamily="2" charset="-78"/>
            </a:endParaRPr>
          </a:p>
          <a:p>
            <a:pPr algn="just" rtl="1"/>
            <a:r>
              <a:rPr lang="fa-IR" dirty="0" smtClean="0">
                <a:cs typeface="B Nazanin" panose="00000400000000000000" pitchFamily="2" charset="-78"/>
              </a:rPr>
              <a:t>دستیابی </a:t>
            </a:r>
            <a:r>
              <a:rPr lang="fa-IR" dirty="0" smtClean="0">
                <a:cs typeface="B Nazanin" panose="00000400000000000000" pitchFamily="2" charset="-78"/>
              </a:rPr>
              <a:t>به دانش فنی ساخت انواع پیچ، مهره، پرچ و پین موتورهای هوایی و ارتقای سطح دانش فنی و تکنولوژی</a:t>
            </a:r>
            <a:endParaRPr lang="en-US" dirty="0" smtClean="0">
              <a:cs typeface="B Nazanin" panose="00000400000000000000" pitchFamily="2" charset="-78"/>
            </a:endParaRPr>
          </a:p>
          <a:p>
            <a:pPr algn="just" rtl="1"/>
            <a:r>
              <a:rPr lang="fa-IR" dirty="0" smtClean="0">
                <a:cs typeface="B Nazanin" panose="00000400000000000000" pitchFamily="2" charset="-78"/>
              </a:rPr>
              <a:t>ایجاد زمینه های لازم برای دستیابی به تکنولوژی ساخت و تولید قطعات ماینور پارت و مصرفی موتور </a:t>
            </a:r>
            <a:r>
              <a:rPr lang="fa-IR" dirty="0">
                <a:cs typeface="B Nazanin" panose="00000400000000000000" pitchFamily="2" charset="-78"/>
              </a:rPr>
              <a:t>هوایی </a:t>
            </a:r>
            <a:r>
              <a:rPr lang="fa-IR" dirty="0" smtClean="0">
                <a:cs typeface="B Nazanin" panose="00000400000000000000" pitchFamily="2" charset="-78"/>
              </a:rPr>
              <a:t>با لحاظ </a:t>
            </a:r>
            <a:r>
              <a:rPr lang="fa-IR" dirty="0">
                <a:cs typeface="B Nazanin" panose="00000400000000000000" pitchFamily="2" charset="-78"/>
              </a:rPr>
              <a:t>کردن تمامی الزامات </a:t>
            </a:r>
            <a:r>
              <a:rPr lang="fa-IR" dirty="0" smtClean="0">
                <a:cs typeface="B Nazanin" panose="00000400000000000000" pitchFamily="2" charset="-78"/>
              </a:rPr>
              <a:t>کیفی </a:t>
            </a:r>
            <a:r>
              <a:rPr lang="fa-IR" dirty="0">
                <a:cs typeface="B Nazanin" panose="00000400000000000000" pitchFamily="2" charset="-78"/>
              </a:rPr>
              <a:t>هوایی مطابق با استاندارد های هوایی </a:t>
            </a:r>
            <a:r>
              <a:rPr lang="fa-IR" dirty="0" smtClean="0">
                <a:cs typeface="B Nazanin" panose="00000400000000000000" pitchFamily="2" charset="-78"/>
              </a:rPr>
              <a:t>به روش های پیشرفته موجود در کشورهای صاحب فن و امکان توسعه آن ها با توجه به نیازها و توانمندی های داخلی سبب</a:t>
            </a:r>
            <a:r>
              <a:rPr lang="fa-IR" dirty="0">
                <a:cs typeface="B Nazanin" panose="00000400000000000000" pitchFamily="2" charset="-78"/>
              </a:rPr>
              <a:t> </a:t>
            </a:r>
            <a:r>
              <a:rPr lang="fa-IR" dirty="0" smtClean="0">
                <a:cs typeface="B Nazanin" panose="00000400000000000000" pitchFamily="2" charset="-78"/>
              </a:rPr>
              <a:t>جلوگیری از خروج ارز و پایین آوردن درصد تهدید در صورت ملاحظات سیاسی بین المللی و استفاده از بخشی از آن در جهت سرمایه گذاری داخلی می شود.</a:t>
            </a:r>
          </a:p>
          <a:p>
            <a:pPr algn="just" rtl="1"/>
            <a:r>
              <a:rPr lang="fa-IR" dirty="0" smtClean="0">
                <a:cs typeface="B Nazanin" panose="00000400000000000000" pitchFamily="2" charset="-78"/>
              </a:rPr>
              <a:t>بدون شک در صورت برپایی این کارگاه تحول بزرگی در صنعت ساخت موتور به ویژه ساخت انواع پیچ، مهره، پرچ و پین به وحود می آید. در صورت تجهیز شدن این کارگاه با تجهیزات به روز و منابع فنی غنی، قادر به ساخت قطعات مصرفی و در عین حال حساس موتور هوایی خواهد بود که در حال حاضر از منابع خارجی با صرف زمان قابل توجه تامین می شود.</a:t>
            </a:r>
          </a:p>
          <a:p>
            <a:pPr algn="just" rtl="1"/>
            <a:r>
              <a:rPr lang="fa-IR" dirty="0" smtClean="0">
                <a:cs typeface="B Nazanin" panose="00000400000000000000" pitchFamily="2" charset="-78"/>
              </a:rPr>
              <a:t>در ادامه</a:t>
            </a:r>
            <a:r>
              <a:rPr lang="en-US" dirty="0" smtClean="0">
                <a:cs typeface="B Nazanin" panose="00000400000000000000" pitchFamily="2" charset="-78"/>
              </a:rPr>
              <a:t> </a:t>
            </a:r>
            <a:r>
              <a:rPr lang="fa-IR" dirty="0" smtClean="0">
                <a:cs typeface="B Nazanin" panose="00000400000000000000" pitchFamily="2" charset="-78"/>
              </a:rPr>
              <a:t>توزیع متریال های مصرفی در موتورهای هوایی به همراه استاندارد های پیچ و مهره که قابلیت ساخت داخل دارند، آمده است. </a:t>
            </a: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en-US" dirty="0"/>
          </a:p>
        </p:txBody>
      </p:sp>
      <p:pic>
        <p:nvPicPr>
          <p:cNvPr id="6" name="Picture 5"/>
          <p:cNvPicPr>
            <a:picLocks noChangeAspect="1"/>
          </p:cNvPicPr>
          <p:nvPr/>
        </p:nvPicPr>
        <p:blipFill>
          <a:blip r:embed="rId3"/>
          <a:stretch>
            <a:fillRect/>
          </a:stretch>
        </p:blipFill>
        <p:spPr>
          <a:xfrm>
            <a:off x="629453" y="7467601"/>
            <a:ext cx="3230417" cy="1977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solidFill>
                  <a:srgbClr val="FFFF00"/>
                </a:solidFill>
                <a:cs typeface="B Nazanin" panose="00000400000000000000" pitchFamily="2" charset="-78"/>
              </a:rPr>
              <a:t>معرفی طرح</a:t>
            </a:r>
            <a:endParaRPr lang="fa-IR" dirty="0" smtClean="0">
              <a:solidFill>
                <a:srgbClr val="FFFF00"/>
              </a:solidFill>
              <a:cs typeface="B Nazanin" panose="00000400000000000000" pitchFamily="2" charset="-78"/>
            </a:endParaRPr>
          </a:p>
        </p:txBody>
      </p:sp>
    </p:spTree>
    <p:extLst>
      <p:ext uri="{BB962C8B-B14F-4D97-AF65-F5344CB8AC3E}">
        <p14:creationId xmlns:p14="http://schemas.microsoft.com/office/powerpoint/2010/main" val="386072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1000" r="-4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4221" y="1037759"/>
            <a:ext cx="6125625" cy="4395869"/>
          </a:xfrm>
          <a:prstGeom prst="rect">
            <a:avLst/>
          </a:prstGeom>
        </p:spPr>
      </p:pic>
      <p:sp>
        <p:nvSpPr>
          <p:cNvPr id="2" name="Slide Number Placeholder 1"/>
          <p:cNvSpPr>
            <a:spLocks noGrp="1"/>
          </p:cNvSpPr>
          <p:nvPr>
            <p:ph type="sldNum" sz="quarter" idx="12"/>
          </p:nvPr>
        </p:nvSpPr>
        <p:spPr/>
        <p:txBody>
          <a:bodyPr/>
          <a:lstStyle/>
          <a:p>
            <a:fld id="{1D0DE036-A1CB-4020-ACE4-08E83DEFDD68}" type="slidenum">
              <a:rPr lang="en-US" smtClean="0"/>
              <a:t>4</a:t>
            </a:fld>
            <a:endParaRPr lang="en-US"/>
          </a:p>
        </p:txBody>
      </p:sp>
      <p:sp>
        <p:nvSpPr>
          <p:cNvPr id="3" name="TextBox 2"/>
          <p:cNvSpPr txBox="1"/>
          <p:nvPr/>
        </p:nvSpPr>
        <p:spPr>
          <a:xfrm>
            <a:off x="403760" y="6372909"/>
            <a:ext cx="2066306"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AMS5662 </a:t>
            </a:r>
          </a:p>
          <a:p>
            <a:pPr marL="285750" indent="-285750">
              <a:buFont typeface="Wingdings" panose="05000000000000000000" pitchFamily="2" charset="2"/>
              <a:buChar char="v"/>
            </a:pPr>
            <a:r>
              <a:rPr lang="en-US" dirty="0" smtClean="0"/>
              <a:t>AMS5731</a:t>
            </a:r>
          </a:p>
          <a:p>
            <a:pPr marL="285750" indent="-285750">
              <a:buFont typeface="Wingdings" panose="05000000000000000000" pitchFamily="2" charset="2"/>
              <a:buChar char="v"/>
            </a:pPr>
            <a:r>
              <a:rPr lang="en-US" dirty="0" smtClean="0"/>
              <a:t>AMS5734</a:t>
            </a:r>
          </a:p>
          <a:p>
            <a:pPr marL="285750" indent="-285750">
              <a:buFont typeface="Wingdings" panose="05000000000000000000" pitchFamily="2" charset="2"/>
              <a:buChar char="v"/>
            </a:pPr>
            <a:r>
              <a:rPr lang="en-US" dirty="0" smtClean="0"/>
              <a:t>AMS5665</a:t>
            </a:r>
          </a:p>
          <a:p>
            <a:pPr marL="285750" indent="-285750">
              <a:buFont typeface="Wingdings" panose="05000000000000000000" pitchFamily="2" charset="2"/>
              <a:buChar char="v"/>
            </a:pPr>
            <a:r>
              <a:rPr lang="en-US" dirty="0" smtClean="0"/>
              <a:t>AMS5687</a:t>
            </a:r>
          </a:p>
          <a:p>
            <a:pPr marL="285750" indent="-285750">
              <a:buFont typeface="Wingdings" panose="05000000000000000000" pitchFamily="2" charset="2"/>
              <a:buChar char="v"/>
            </a:pPr>
            <a:r>
              <a:rPr lang="en-US" dirty="0" smtClean="0"/>
              <a:t>AMS5666</a:t>
            </a:r>
          </a:p>
          <a:p>
            <a:pPr marL="285750" indent="-285750">
              <a:buFont typeface="Wingdings" panose="05000000000000000000" pitchFamily="2" charset="2"/>
              <a:buChar char="v"/>
            </a:pPr>
            <a:r>
              <a:rPr lang="en-US" dirty="0" smtClean="0"/>
              <a:t>AMS5616</a:t>
            </a:r>
          </a:p>
          <a:p>
            <a:pPr marL="285750" indent="-285750">
              <a:buFont typeface="Wingdings" panose="05000000000000000000" pitchFamily="2" charset="2"/>
              <a:buChar char="v"/>
            </a:pPr>
            <a:r>
              <a:rPr lang="en-US" dirty="0" smtClean="0"/>
              <a:t>AMS5844</a:t>
            </a:r>
          </a:p>
          <a:p>
            <a:pPr marL="285750" indent="-285750">
              <a:buFont typeface="Wingdings" panose="05000000000000000000" pitchFamily="2" charset="2"/>
              <a:buChar char="v"/>
            </a:pPr>
            <a:r>
              <a:rPr lang="en-US" dirty="0" smtClean="0"/>
              <a:t>AMS5645</a:t>
            </a:r>
          </a:p>
          <a:p>
            <a:pPr marL="285750" indent="-285750">
              <a:buFont typeface="Wingdings" panose="05000000000000000000" pitchFamily="2" charset="2"/>
              <a:buChar char="v"/>
            </a:pPr>
            <a:r>
              <a:rPr lang="en-US" dirty="0" smtClean="0"/>
              <a:t>AMS4967</a:t>
            </a:r>
          </a:p>
          <a:p>
            <a:pPr marL="285750" indent="-285750">
              <a:buFont typeface="Wingdings" panose="05000000000000000000" pitchFamily="2" charset="2"/>
              <a:buChar char="v"/>
            </a:pPr>
            <a:r>
              <a:rPr lang="en-US" dirty="0"/>
              <a:t>AMS5708</a:t>
            </a:r>
          </a:p>
        </p:txBody>
      </p:sp>
      <p:sp>
        <p:nvSpPr>
          <p:cNvPr id="6" name="TextBox 5"/>
          <p:cNvSpPr txBox="1"/>
          <p:nvPr/>
        </p:nvSpPr>
        <p:spPr>
          <a:xfrm>
            <a:off x="2470066" y="6372909"/>
            <a:ext cx="2066306"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AS4877 </a:t>
            </a:r>
            <a:endParaRPr lang="en-US" dirty="0" smtClean="0"/>
          </a:p>
          <a:p>
            <a:pPr marL="285750" indent="-285750">
              <a:buFont typeface="Wingdings" panose="05000000000000000000" pitchFamily="2" charset="2"/>
              <a:buChar char="v"/>
            </a:pPr>
            <a:r>
              <a:rPr lang="en-US" dirty="0" smtClean="0"/>
              <a:t>EN4047</a:t>
            </a:r>
          </a:p>
          <a:p>
            <a:pPr marL="285750" indent="-285750">
              <a:buFont typeface="Wingdings" panose="05000000000000000000" pitchFamily="2" charset="2"/>
              <a:buChar char="v"/>
            </a:pPr>
            <a:r>
              <a:rPr lang="en-US" dirty="0" smtClean="0"/>
              <a:t>AS7251</a:t>
            </a:r>
          </a:p>
          <a:p>
            <a:pPr marL="285750" indent="-285750">
              <a:buFont typeface="Wingdings" panose="05000000000000000000" pitchFamily="2" charset="2"/>
              <a:buChar char="v"/>
            </a:pPr>
            <a:r>
              <a:rPr lang="en-US" dirty="0" smtClean="0"/>
              <a:t>AS7477</a:t>
            </a:r>
          </a:p>
          <a:p>
            <a:pPr marL="285750" indent="-285750">
              <a:buFont typeface="Wingdings" panose="05000000000000000000" pitchFamily="2" charset="2"/>
              <a:buChar char="v"/>
            </a:pPr>
            <a:r>
              <a:rPr lang="en-US" dirty="0"/>
              <a:t>ASTM </a:t>
            </a:r>
            <a:r>
              <a:rPr lang="en-US" dirty="0" smtClean="0"/>
              <a:t>F468</a:t>
            </a:r>
          </a:p>
          <a:p>
            <a:pPr marL="285750" indent="-285750">
              <a:buFont typeface="Wingdings" panose="05000000000000000000" pitchFamily="2" charset="2"/>
              <a:buChar char="v"/>
            </a:pPr>
            <a:r>
              <a:rPr lang="en-US" dirty="0" smtClean="0"/>
              <a:t>AS7470</a:t>
            </a:r>
          </a:p>
          <a:p>
            <a:pPr marL="285750" indent="-285750">
              <a:buFont typeface="Wingdings" panose="05000000000000000000" pitchFamily="2" charset="2"/>
              <a:buChar char="v"/>
            </a:pPr>
            <a:r>
              <a:rPr lang="en-US" dirty="0" smtClean="0"/>
              <a:t>AS7468</a:t>
            </a:r>
          </a:p>
          <a:p>
            <a:pPr marL="285750" indent="-285750">
              <a:buFont typeface="Wingdings" panose="05000000000000000000" pitchFamily="2" charset="2"/>
              <a:buChar char="v"/>
            </a:pPr>
            <a:r>
              <a:rPr lang="en-US" dirty="0" smtClean="0"/>
              <a:t>AS7461</a:t>
            </a:r>
          </a:p>
          <a:p>
            <a:pPr marL="285750" indent="-285750">
              <a:buFont typeface="Wingdings" panose="05000000000000000000" pitchFamily="2" charset="2"/>
              <a:buChar char="v"/>
            </a:pPr>
            <a:r>
              <a:rPr lang="en-US" dirty="0" smtClean="0"/>
              <a:t>AS7253</a:t>
            </a:r>
          </a:p>
          <a:p>
            <a:pPr marL="285750" indent="-285750">
              <a:buFont typeface="Wingdings" panose="05000000000000000000" pitchFamily="2" charset="2"/>
              <a:buChar char="v"/>
            </a:pPr>
            <a:r>
              <a:rPr lang="en-US" dirty="0"/>
              <a:t>AS7471</a:t>
            </a:r>
            <a:endParaRPr lang="en-US" dirty="0" smtClean="0"/>
          </a:p>
        </p:txBody>
      </p:sp>
      <p:sp>
        <p:nvSpPr>
          <p:cNvPr id="7" name="TextBox 6"/>
          <p:cNvSpPr txBox="1"/>
          <p:nvPr/>
        </p:nvSpPr>
        <p:spPr>
          <a:xfrm>
            <a:off x="4536372" y="6372909"/>
            <a:ext cx="2066306"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AS3062</a:t>
            </a:r>
          </a:p>
          <a:p>
            <a:pPr marL="285750" indent="-285750">
              <a:buFont typeface="Wingdings" panose="05000000000000000000" pitchFamily="2" charset="2"/>
              <a:buChar char="v"/>
            </a:pPr>
            <a:r>
              <a:rPr lang="en-US" dirty="0" smtClean="0"/>
              <a:t>AS8879</a:t>
            </a:r>
          </a:p>
          <a:p>
            <a:pPr marL="285750" indent="-285750">
              <a:buFont typeface="Wingdings" panose="05000000000000000000" pitchFamily="2" charset="2"/>
              <a:buChar char="v"/>
            </a:pPr>
            <a:r>
              <a:rPr lang="en-US" dirty="0" smtClean="0"/>
              <a:t>AS3063</a:t>
            </a:r>
          </a:p>
          <a:p>
            <a:pPr marL="285750" indent="-285750">
              <a:buFont typeface="Wingdings" panose="05000000000000000000" pitchFamily="2" charset="2"/>
              <a:buChar char="v"/>
            </a:pPr>
            <a:r>
              <a:rPr lang="en-US" dirty="0" smtClean="0"/>
              <a:t>AS3099</a:t>
            </a:r>
          </a:p>
          <a:p>
            <a:pPr marL="285750" indent="-285750">
              <a:buFont typeface="Wingdings" panose="05000000000000000000" pitchFamily="2" charset="2"/>
              <a:buChar char="v"/>
            </a:pPr>
            <a:r>
              <a:rPr lang="en-US" dirty="0" smtClean="0"/>
              <a:t>AS3098</a:t>
            </a:r>
          </a:p>
          <a:p>
            <a:pPr marL="285750" indent="-285750">
              <a:buFont typeface="Wingdings" panose="05000000000000000000" pitchFamily="2" charset="2"/>
              <a:buChar char="v"/>
            </a:pPr>
            <a:r>
              <a:rPr lang="en-US" dirty="0" smtClean="0"/>
              <a:t> ASME B1.1</a:t>
            </a:r>
          </a:p>
          <a:p>
            <a:pPr marL="285750" indent="-285750">
              <a:buFont typeface="Wingdings" panose="05000000000000000000" pitchFamily="2" charset="2"/>
              <a:buChar char="v"/>
            </a:pPr>
            <a:r>
              <a:rPr lang="en-US" dirty="0" smtClean="0"/>
              <a:t>ASME B46-1</a:t>
            </a:r>
          </a:p>
          <a:p>
            <a:pPr marL="285750" indent="-285750">
              <a:buFont typeface="Wingdings" panose="05000000000000000000" pitchFamily="2" charset="2"/>
              <a:buChar char="v"/>
            </a:pPr>
            <a:r>
              <a:rPr lang="en-US" dirty="0" smtClean="0"/>
              <a:t>AS1132</a:t>
            </a:r>
          </a:p>
          <a:p>
            <a:pPr marL="285750" indent="-285750">
              <a:buFont typeface="Wingdings" panose="05000000000000000000" pitchFamily="2" charset="2"/>
              <a:buChar char="v"/>
            </a:pPr>
            <a:endParaRPr lang="en-US" dirty="0" smtClean="0"/>
          </a:p>
        </p:txBody>
      </p:sp>
      <p:sp>
        <p:nvSpPr>
          <p:cNvPr id="4" name="TextBox 3"/>
          <p:cNvSpPr txBox="1"/>
          <p:nvPr/>
        </p:nvSpPr>
        <p:spPr>
          <a:xfrm>
            <a:off x="813277" y="414484"/>
            <a:ext cx="5666569" cy="369332"/>
          </a:xfrm>
          <a:prstGeom prst="rect">
            <a:avLst/>
          </a:prstGeom>
          <a:noFill/>
        </p:spPr>
        <p:txBody>
          <a:bodyPr wrap="square" rtlCol="0">
            <a:spAutoFit/>
          </a:bodyPr>
          <a:lstStyle/>
          <a:p>
            <a:pPr algn="r" rtl="1"/>
            <a:r>
              <a:rPr lang="fa-IR" b="1" i="1" dirty="0" smtClean="0">
                <a:latin typeface="Agency FB" panose="020B0503020202020204" pitchFamily="34" charset="0"/>
                <a:cs typeface="B Nazanin" panose="00000400000000000000" pitchFamily="2" charset="-78"/>
              </a:rPr>
              <a:t>توزیع جنس قطعات در موتورهای هوایی</a:t>
            </a:r>
            <a:endParaRPr lang="en-US" b="1" i="1" dirty="0">
              <a:latin typeface="Agency FB" panose="020B0503020202020204" pitchFamily="34" charset="0"/>
              <a:cs typeface="B Nazanin" panose="00000400000000000000" pitchFamily="2" charset="-78"/>
            </a:endParaRPr>
          </a:p>
        </p:txBody>
      </p:sp>
      <p:sp>
        <p:nvSpPr>
          <p:cNvPr id="8" name="TextBox 7"/>
          <p:cNvSpPr txBox="1"/>
          <p:nvPr/>
        </p:nvSpPr>
        <p:spPr>
          <a:xfrm>
            <a:off x="354220" y="5723409"/>
            <a:ext cx="5666569" cy="400110"/>
          </a:xfrm>
          <a:prstGeom prst="rect">
            <a:avLst/>
          </a:prstGeom>
          <a:noFill/>
        </p:spPr>
        <p:txBody>
          <a:bodyPr wrap="square" rtlCol="0">
            <a:spAutoFit/>
          </a:bodyPr>
          <a:lstStyle/>
          <a:p>
            <a:pPr algn="r" rtl="1"/>
            <a:r>
              <a:rPr lang="fa-IR" sz="2000" b="1" i="1" dirty="0" smtClean="0">
                <a:latin typeface="Agency FB" panose="020B0503020202020204" pitchFamily="34" charset="0"/>
                <a:cs typeface="B Nazanin" panose="00000400000000000000" pitchFamily="2" charset="-78"/>
              </a:rPr>
              <a:t>استاندارد های ساخت پیچ و مهره های موتورهای هوایی</a:t>
            </a:r>
            <a:endParaRPr lang="en-US" sz="2000" b="1" i="1" dirty="0">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409497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27000" r="-2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0DE036-A1CB-4020-ACE4-08E83DEFDD68}" type="slidenum">
              <a:rPr lang="en-US" smtClean="0"/>
              <a:t>5</a:t>
            </a:fld>
            <a:endParaRPr lang="en-US"/>
          </a:p>
        </p:txBody>
      </p:sp>
      <p:sp>
        <p:nvSpPr>
          <p:cNvPr id="5" name="TextBox 4"/>
          <p:cNvSpPr txBox="1"/>
          <p:nvPr/>
        </p:nvSpPr>
        <p:spPr>
          <a:xfrm>
            <a:off x="463138" y="1472540"/>
            <a:ext cx="3206337" cy="646330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12 Point (double hexagon)</a:t>
            </a:r>
          </a:p>
          <a:p>
            <a:pPr marL="285750" indent="-285750">
              <a:buFont typeface="Arial" panose="020B0604020202020204" pitchFamily="34" charset="0"/>
              <a:buChar char="•"/>
            </a:pPr>
            <a:r>
              <a:rPr lang="en-US" dirty="0" smtClean="0"/>
              <a:t>Anchor head</a:t>
            </a:r>
          </a:p>
          <a:p>
            <a:pPr marL="285750" indent="-285750">
              <a:buFont typeface="Arial" panose="020B0604020202020204" pitchFamily="34" charset="0"/>
              <a:buChar char="•"/>
            </a:pPr>
            <a:r>
              <a:rPr lang="en-US" dirty="0" smtClean="0"/>
              <a:t>Binding head</a:t>
            </a:r>
          </a:p>
          <a:p>
            <a:pPr marL="285750" indent="-285750">
              <a:buFont typeface="Arial" panose="020B0604020202020204" pitchFamily="34" charset="0"/>
              <a:buChar char="•"/>
            </a:pPr>
            <a:r>
              <a:rPr lang="en-US" dirty="0" smtClean="0"/>
              <a:t>Button head</a:t>
            </a:r>
          </a:p>
          <a:p>
            <a:pPr marL="285750" indent="-285750">
              <a:buFont typeface="Arial" panose="020B0604020202020204" pitchFamily="34" charset="0"/>
              <a:buChar char="•"/>
            </a:pPr>
            <a:r>
              <a:rPr lang="en-US" dirty="0" smtClean="0"/>
              <a:t>Button head socket caps</a:t>
            </a:r>
          </a:p>
          <a:p>
            <a:pPr marL="285750" indent="-285750">
              <a:buFont typeface="Arial" panose="020B0604020202020204" pitchFamily="34" charset="0"/>
              <a:buChar char="•"/>
            </a:pPr>
            <a:r>
              <a:rPr lang="en-US" dirty="0" smtClean="0"/>
              <a:t>Carriage bolts</a:t>
            </a:r>
          </a:p>
          <a:p>
            <a:pPr marL="285750" indent="-285750">
              <a:buFont typeface="Arial" panose="020B0604020202020204" pitchFamily="34" charset="0"/>
              <a:buChar char="•"/>
            </a:pPr>
            <a:r>
              <a:rPr lang="en-US" dirty="0" smtClean="0"/>
              <a:t>D-head</a:t>
            </a:r>
          </a:p>
          <a:p>
            <a:pPr marL="285750" indent="-285750">
              <a:buFont typeface="Arial" panose="020B0604020202020204" pitchFamily="34" charset="0"/>
              <a:buChar char="•"/>
            </a:pPr>
            <a:r>
              <a:rPr lang="en-US" dirty="0" smtClean="0"/>
              <a:t>Elevator bolt</a:t>
            </a:r>
          </a:p>
          <a:p>
            <a:pPr marL="285750" indent="-285750">
              <a:buFont typeface="Arial" panose="020B0604020202020204" pitchFamily="34" charset="0"/>
              <a:buChar char="•"/>
            </a:pPr>
            <a:r>
              <a:rPr lang="en-US" dirty="0" smtClean="0"/>
              <a:t>External wrenching</a:t>
            </a:r>
          </a:p>
          <a:p>
            <a:pPr marL="285750" indent="-285750">
              <a:buFont typeface="Arial" panose="020B0604020202020204" pitchFamily="34" charset="0"/>
              <a:buChar char="•"/>
            </a:pPr>
            <a:r>
              <a:rPr lang="en-US" dirty="0" smtClean="0"/>
              <a:t>Fatigue bolts</a:t>
            </a:r>
          </a:p>
          <a:p>
            <a:pPr marL="285750" indent="-285750">
              <a:buFont typeface="Arial" panose="020B0604020202020204" pitchFamily="34" charset="0"/>
              <a:buChar char="•"/>
            </a:pPr>
            <a:r>
              <a:rPr lang="en-US" dirty="0" smtClean="0"/>
              <a:t>Fillister bolts</a:t>
            </a:r>
          </a:p>
          <a:p>
            <a:pPr marL="285750" indent="-285750">
              <a:buFont typeface="Arial" panose="020B0604020202020204" pitchFamily="34" charset="0"/>
              <a:buChar char="•"/>
            </a:pPr>
            <a:r>
              <a:rPr lang="en-US" dirty="0" smtClean="0"/>
              <a:t>Flanged Hex head</a:t>
            </a:r>
          </a:p>
          <a:p>
            <a:pPr marL="285750" indent="-285750">
              <a:buFont typeface="Arial" panose="020B0604020202020204" pitchFamily="34" charset="0"/>
              <a:buChar char="•"/>
            </a:pPr>
            <a:r>
              <a:rPr lang="en-US" dirty="0" smtClean="0"/>
              <a:t>Flat fillister</a:t>
            </a:r>
          </a:p>
          <a:p>
            <a:pPr marL="285750" indent="-285750">
              <a:buFont typeface="Arial" panose="020B0604020202020204" pitchFamily="34" charset="0"/>
              <a:buChar char="•"/>
            </a:pPr>
            <a:r>
              <a:rPr lang="en-US" dirty="0" smtClean="0"/>
              <a:t>Flat head</a:t>
            </a:r>
          </a:p>
          <a:p>
            <a:pPr marL="285750" indent="-285750">
              <a:buFont typeface="Arial" panose="020B0604020202020204" pitchFamily="34" charset="0"/>
              <a:buChar char="•"/>
            </a:pPr>
            <a:r>
              <a:rPr lang="en-US" dirty="0" smtClean="0"/>
              <a:t>Flat head socket caps</a:t>
            </a:r>
          </a:p>
          <a:p>
            <a:pPr marL="285750" indent="-285750">
              <a:buFont typeface="Arial" panose="020B0604020202020204" pitchFamily="34" charset="0"/>
              <a:buChar char="•"/>
            </a:pPr>
            <a:r>
              <a:rPr lang="en-US" dirty="0" smtClean="0"/>
              <a:t>Hex flange</a:t>
            </a:r>
          </a:p>
          <a:p>
            <a:pPr marL="285750" indent="-285750">
              <a:buFont typeface="Arial" panose="020B0604020202020204" pitchFamily="34" charset="0"/>
              <a:buChar char="•"/>
            </a:pPr>
            <a:r>
              <a:rPr lang="en-US" dirty="0" smtClean="0"/>
              <a:t>Hex head bolts</a:t>
            </a:r>
          </a:p>
          <a:p>
            <a:pPr marL="285750" indent="-285750">
              <a:buFont typeface="Arial" panose="020B0604020202020204" pitchFamily="34" charset="0"/>
              <a:buChar char="•"/>
            </a:pPr>
            <a:r>
              <a:rPr lang="en-US" dirty="0" smtClean="0"/>
              <a:t>Hex lag bolts</a:t>
            </a:r>
          </a:p>
          <a:p>
            <a:pPr marL="285750" indent="-285750">
              <a:buFont typeface="Arial" panose="020B0604020202020204" pitchFamily="34" charset="0"/>
              <a:buChar char="•"/>
            </a:pPr>
            <a:r>
              <a:rPr lang="en-US" dirty="0" smtClean="0"/>
              <a:t>Hex washer head</a:t>
            </a:r>
          </a:p>
          <a:p>
            <a:pPr marL="285750" indent="-285750">
              <a:buFont typeface="Arial" panose="020B0604020202020204" pitchFamily="34" charset="0"/>
              <a:buChar char="•"/>
            </a:pPr>
            <a:r>
              <a:rPr lang="en-US" dirty="0" smtClean="0"/>
              <a:t>Indented hex head</a:t>
            </a:r>
          </a:p>
          <a:p>
            <a:pPr marL="285750" indent="-285750">
              <a:buFont typeface="Arial" panose="020B0604020202020204" pitchFamily="34" charset="0"/>
              <a:buChar char="•"/>
            </a:pPr>
            <a:r>
              <a:rPr lang="en-US" dirty="0" smtClean="0"/>
              <a:t>Internal Wrenching</a:t>
            </a:r>
          </a:p>
          <a:p>
            <a:pPr marL="285750" indent="-285750">
              <a:buFont typeface="Arial" panose="020B0604020202020204" pitchFamily="34" charset="0"/>
              <a:buChar char="•"/>
            </a:pPr>
            <a:r>
              <a:rPr lang="en-US" dirty="0" smtClean="0"/>
              <a:t>Low head screws</a:t>
            </a:r>
          </a:p>
          <a:p>
            <a:pPr marL="285750" indent="-285750">
              <a:buFont typeface="Arial" panose="020B0604020202020204" pitchFamily="34" charset="0"/>
              <a:buChar char="•"/>
            </a:pPr>
            <a:r>
              <a:rPr lang="en-US" dirty="0" smtClean="0"/>
              <a:t>Oval head</a:t>
            </a:r>
          </a:p>
        </p:txBody>
      </p:sp>
      <p:sp>
        <p:nvSpPr>
          <p:cNvPr id="6" name="TextBox 5"/>
          <p:cNvSpPr txBox="1"/>
          <p:nvPr/>
        </p:nvSpPr>
        <p:spPr>
          <a:xfrm>
            <a:off x="3669475" y="1472540"/>
            <a:ext cx="3206337"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Pan head</a:t>
            </a:r>
          </a:p>
          <a:p>
            <a:pPr marL="285750" indent="-285750">
              <a:buFont typeface="Arial" panose="020B0604020202020204" pitchFamily="34" charset="0"/>
              <a:buChar char="•"/>
            </a:pPr>
            <a:r>
              <a:rPr lang="en-US" dirty="0" smtClean="0"/>
              <a:t>Phillips flat head</a:t>
            </a:r>
          </a:p>
          <a:p>
            <a:pPr marL="285750" indent="-285750">
              <a:buFont typeface="Arial" panose="020B0604020202020204" pitchFamily="34" charset="0"/>
              <a:buChar char="•"/>
            </a:pPr>
            <a:r>
              <a:rPr lang="en-US" dirty="0" smtClean="0"/>
              <a:t>Phillips pan head</a:t>
            </a:r>
          </a:p>
          <a:p>
            <a:pPr marL="285750" indent="-285750">
              <a:buFont typeface="Arial" panose="020B0604020202020204" pitchFamily="34" charset="0"/>
              <a:buChar char="•"/>
            </a:pPr>
            <a:r>
              <a:rPr lang="en-US" dirty="0" smtClean="0"/>
              <a:t>Plow bolts</a:t>
            </a:r>
          </a:p>
          <a:p>
            <a:pPr marL="285750" indent="-285750">
              <a:buFont typeface="Arial" panose="020B0604020202020204" pitchFamily="34" charset="0"/>
              <a:buChar char="•"/>
            </a:pPr>
            <a:r>
              <a:rPr lang="en-US" dirty="0" smtClean="0"/>
              <a:t>Round head</a:t>
            </a:r>
          </a:p>
          <a:p>
            <a:pPr marL="285750" indent="-285750">
              <a:buFont typeface="Arial" panose="020B0604020202020204" pitchFamily="34" charset="0"/>
              <a:buChar char="•"/>
            </a:pPr>
            <a:r>
              <a:rPr lang="en-US" dirty="0" smtClean="0"/>
              <a:t>Self-retaining</a:t>
            </a:r>
          </a:p>
          <a:p>
            <a:pPr marL="285750" indent="-285750">
              <a:buFont typeface="Arial" panose="020B0604020202020204" pitchFamily="34" charset="0"/>
              <a:buChar char="•"/>
            </a:pPr>
            <a:r>
              <a:rPr lang="en-US" dirty="0" smtClean="0"/>
              <a:t>Shear Bolts</a:t>
            </a:r>
          </a:p>
          <a:p>
            <a:pPr marL="285750" indent="-285750">
              <a:buFont typeface="Arial" panose="020B0604020202020204" pitchFamily="34" charset="0"/>
              <a:buChar char="•"/>
            </a:pPr>
            <a:r>
              <a:rPr lang="en-US" dirty="0" smtClean="0"/>
              <a:t>Shoulder Bolts</a:t>
            </a:r>
          </a:p>
          <a:p>
            <a:pPr marL="285750" indent="-285750">
              <a:buFont typeface="Arial" panose="020B0604020202020204" pitchFamily="34" charset="0"/>
              <a:buChar char="•"/>
            </a:pPr>
            <a:r>
              <a:rPr lang="en-US" dirty="0" smtClean="0"/>
              <a:t>Slotted fillister</a:t>
            </a:r>
          </a:p>
          <a:p>
            <a:pPr marL="285750" indent="-285750">
              <a:buFont typeface="Arial" panose="020B0604020202020204" pitchFamily="34" charset="0"/>
              <a:buChar char="•"/>
            </a:pPr>
            <a:r>
              <a:rPr lang="en-US" dirty="0" smtClean="0"/>
              <a:t>Socket head cap screws</a:t>
            </a:r>
          </a:p>
          <a:p>
            <a:pPr marL="285750" indent="-285750">
              <a:buFont typeface="Arial" panose="020B0604020202020204" pitchFamily="34" charset="0"/>
              <a:buChar char="•"/>
            </a:pPr>
            <a:r>
              <a:rPr lang="en-US" dirty="0" smtClean="0"/>
              <a:t>Socket head shoulder screw</a:t>
            </a:r>
          </a:p>
          <a:p>
            <a:pPr marL="285750" indent="-285750">
              <a:buFont typeface="Arial" panose="020B0604020202020204" pitchFamily="34" charset="0"/>
              <a:buChar char="•"/>
            </a:pPr>
            <a:r>
              <a:rPr lang="en-US" dirty="0" smtClean="0"/>
              <a:t>Spade</a:t>
            </a:r>
          </a:p>
          <a:p>
            <a:pPr marL="285750" indent="-285750">
              <a:buFont typeface="Arial" panose="020B0604020202020204" pitchFamily="34" charset="0"/>
              <a:buChar char="•"/>
            </a:pPr>
            <a:r>
              <a:rPr lang="en-US" dirty="0" smtClean="0"/>
              <a:t>Spline drive</a:t>
            </a:r>
          </a:p>
          <a:p>
            <a:pPr marL="285750" indent="-285750">
              <a:buFont typeface="Arial" panose="020B0604020202020204" pitchFamily="34" charset="0"/>
              <a:buChar char="•"/>
            </a:pPr>
            <a:r>
              <a:rPr lang="en-US" dirty="0" smtClean="0"/>
              <a:t>Square head</a:t>
            </a:r>
          </a:p>
          <a:p>
            <a:pPr marL="285750" indent="-285750">
              <a:buFont typeface="Arial" panose="020B0604020202020204" pitchFamily="34" charset="0"/>
              <a:buChar char="•"/>
            </a:pPr>
            <a:r>
              <a:rPr lang="en-US" dirty="0" smtClean="0"/>
              <a:t>Square neck</a:t>
            </a:r>
          </a:p>
          <a:p>
            <a:pPr marL="285750" indent="-285750">
              <a:buFont typeface="Arial" panose="020B0604020202020204" pitchFamily="34" charset="0"/>
              <a:buChar char="•"/>
            </a:pPr>
            <a:r>
              <a:rPr lang="en-US" dirty="0" smtClean="0"/>
              <a:t>Stripper bolts</a:t>
            </a:r>
          </a:p>
          <a:p>
            <a:pPr marL="285750" indent="-285750">
              <a:buFont typeface="Arial" panose="020B0604020202020204" pitchFamily="34" charset="0"/>
              <a:buChar char="•"/>
            </a:pPr>
            <a:r>
              <a:rPr lang="en-US" dirty="0" smtClean="0"/>
              <a:t>Tap bolt</a:t>
            </a:r>
          </a:p>
          <a:p>
            <a:pPr marL="285750" indent="-285750">
              <a:buFont typeface="Arial" panose="020B0604020202020204" pitchFamily="34" charset="0"/>
              <a:buChar char="•"/>
            </a:pPr>
            <a:r>
              <a:rPr lang="en-US" dirty="0" smtClean="0"/>
              <a:t>Tee head bolt</a:t>
            </a:r>
          </a:p>
          <a:p>
            <a:pPr marL="285750" indent="-285750">
              <a:buFont typeface="Arial" panose="020B0604020202020204" pitchFamily="34" charset="0"/>
              <a:buChar char="•"/>
            </a:pPr>
            <a:r>
              <a:rPr lang="en-US" dirty="0" smtClean="0"/>
              <a:t>Tension bolt</a:t>
            </a:r>
          </a:p>
          <a:p>
            <a:pPr marL="285750" indent="-285750">
              <a:buFont typeface="Arial" panose="020B0604020202020204" pitchFamily="34" charset="0"/>
              <a:buChar char="•"/>
            </a:pPr>
            <a:r>
              <a:rPr lang="en-US" dirty="0" smtClean="0"/>
              <a:t>Trimmed hex head</a:t>
            </a:r>
          </a:p>
          <a:p>
            <a:pPr marL="285750" indent="-285750">
              <a:buFont typeface="Arial" panose="020B0604020202020204" pitchFamily="34" charset="0"/>
              <a:buChar char="•"/>
            </a:pPr>
            <a:r>
              <a:rPr lang="en-US" dirty="0" smtClean="0"/>
              <a:t>Truss head</a:t>
            </a:r>
          </a:p>
          <a:p>
            <a:pPr marL="285750" indent="-285750">
              <a:buFont typeface="Arial" panose="020B0604020202020204" pitchFamily="34" charset="0"/>
              <a:buChar char="•"/>
            </a:pPr>
            <a:r>
              <a:rPr lang="en-US" dirty="0" smtClean="0"/>
              <a:t>Tulip head</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16278" y="7764621"/>
            <a:ext cx="2870235" cy="2296188"/>
          </a:xfrm>
          <a:prstGeom prst="ellipse">
            <a:avLst/>
          </a:prstGeom>
          <a:ln>
            <a:noFill/>
          </a:ln>
          <a:effectLst>
            <a:softEdge rad="112500"/>
          </a:effectLst>
        </p:spPr>
      </p:pic>
      <p:sp>
        <p:nvSpPr>
          <p:cNvPr id="9" name="TextBox 8"/>
          <p:cNvSpPr txBox="1"/>
          <p:nvPr/>
        </p:nvSpPr>
        <p:spPr>
          <a:xfrm>
            <a:off x="354221" y="315471"/>
            <a:ext cx="5666569" cy="400110"/>
          </a:xfrm>
          <a:prstGeom prst="rect">
            <a:avLst/>
          </a:prstGeom>
          <a:noFill/>
        </p:spPr>
        <p:txBody>
          <a:bodyPr wrap="square" rtlCol="0">
            <a:spAutoFit/>
          </a:bodyPr>
          <a:lstStyle/>
          <a:p>
            <a:pPr algn="r" rtl="1"/>
            <a:r>
              <a:rPr lang="fa-IR" sz="2000" b="1" i="1" dirty="0" smtClean="0">
                <a:latin typeface="Agency FB" panose="020B0503020202020204" pitchFamily="34" charset="0"/>
                <a:cs typeface="B Nazanin" panose="00000400000000000000" pitchFamily="2" charset="-78"/>
              </a:rPr>
              <a:t>انواع پیچ ها بر اساس نوع هد</a:t>
            </a:r>
            <a:endParaRPr lang="en-US" sz="2000" b="1" i="1" dirty="0">
              <a:latin typeface="Agency FB" panose="020B0503020202020204" pitchFamily="34" charset="0"/>
              <a:cs typeface="B Nazanin" panose="00000400000000000000" pitchFamily="2" charset="-78"/>
            </a:endParaRPr>
          </a:p>
        </p:txBody>
      </p:sp>
    </p:spTree>
    <p:extLst>
      <p:ext uri="{BB962C8B-B14F-4D97-AF65-F5344CB8AC3E}">
        <p14:creationId xmlns:p14="http://schemas.microsoft.com/office/powerpoint/2010/main" val="74119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0DE036-A1CB-4020-ACE4-08E83DEFDD68}" type="slidenum">
              <a:rPr lang="en-US" smtClean="0"/>
              <a:t>6</a:t>
            </a:fld>
            <a:endParaRPr lang="en-US"/>
          </a:p>
        </p:txBody>
      </p:sp>
      <p:sp>
        <p:nvSpPr>
          <p:cNvPr id="5" name="TextBox 4"/>
          <p:cNvSpPr txBox="1"/>
          <p:nvPr/>
        </p:nvSpPr>
        <p:spPr>
          <a:xfrm>
            <a:off x="937736" y="796472"/>
            <a:ext cx="5367647" cy="6524863"/>
          </a:xfrm>
          <a:prstGeom prst="rect">
            <a:avLst/>
          </a:prstGeom>
          <a:noFill/>
        </p:spPr>
        <p:txBody>
          <a:bodyPr wrap="square" rtlCol="0">
            <a:spAutoFit/>
          </a:bodyPr>
          <a:lstStyle/>
          <a:p>
            <a:pPr algn="just" rtl="1"/>
            <a:endParaRPr lang="fa-IR" sz="1600" dirty="0" smtClean="0">
              <a:cs typeface="B Nazanin" panose="00000400000000000000" pitchFamily="2" charset="-78"/>
            </a:endParaRPr>
          </a:p>
          <a:p>
            <a:pPr algn="just" rtl="1"/>
            <a:r>
              <a:rPr lang="fa-IR" sz="1600" dirty="0" smtClean="0">
                <a:cs typeface="B Nazanin" panose="00000400000000000000" pitchFamily="2" charset="-78"/>
              </a:rPr>
              <a:t>با توجه به اینکه اکثر قطعات مربوط به موتورهای داخلی ساخت کشورهای غربی بویژه آمریکا هستند که نمی توان از کشور های غربی این قطعات را خریداری کرد. در صورت سفارش قطعه از سایر کشورها، به دلیل زمان بر بودن مراحل ساخت و مشکلات فنی در کنار مشکلات حقوقی، شرایط تحویل گیری از ساخت داخل قطعات بسیار سخت تر و طولانی تر خواهد شد</a:t>
            </a:r>
            <a:r>
              <a:rPr lang="fa-IR" sz="1600" dirty="0">
                <a:cs typeface="B Nazanin" panose="00000400000000000000" pitchFamily="2" charset="-78"/>
              </a:rPr>
              <a:t>. </a:t>
            </a:r>
            <a:endParaRPr lang="fa-IR" sz="1600" dirty="0" smtClean="0">
              <a:cs typeface="B Nazanin" panose="00000400000000000000" pitchFamily="2" charset="-78"/>
            </a:endParaRPr>
          </a:p>
          <a:p>
            <a:pPr algn="just" rtl="1"/>
            <a:r>
              <a:rPr lang="fa-IR" sz="1600" dirty="0" smtClean="0">
                <a:cs typeface="B Nazanin" panose="00000400000000000000" pitchFamily="2" charset="-78"/>
              </a:rPr>
              <a:t>در </a:t>
            </a:r>
            <a:r>
              <a:rPr lang="fa-IR" sz="1600" dirty="0">
                <a:cs typeface="B Nazanin" panose="00000400000000000000" pitchFamily="2" charset="-78"/>
              </a:rPr>
              <a:t>حال حاضر بخش کثیری از قطعات مذکور از کشورهایی</a:t>
            </a:r>
            <a:r>
              <a:rPr lang="en-US" sz="1600" dirty="0">
                <a:cs typeface="B Nazanin" panose="00000400000000000000" pitchFamily="2" charset="-78"/>
              </a:rPr>
              <a:t> </a:t>
            </a:r>
            <a:r>
              <a:rPr lang="fa-IR" sz="1600" dirty="0">
                <a:cs typeface="B Nazanin" panose="00000400000000000000" pitchFamily="2" charset="-78"/>
              </a:rPr>
              <a:t>که تولیدکننده قطعات موتور می باشند، </a:t>
            </a:r>
            <a:r>
              <a:rPr lang="fa-IR" sz="1600" dirty="0" smtClean="0">
                <a:cs typeface="B Nazanin" panose="00000400000000000000" pitchFamily="2" charset="-78"/>
              </a:rPr>
              <a:t>به طور غیر مستقیم و با واسطه خریداری </a:t>
            </a:r>
            <a:r>
              <a:rPr lang="fa-IR" sz="1600" dirty="0">
                <a:cs typeface="B Nazanin" panose="00000400000000000000" pitchFamily="2" charset="-78"/>
              </a:rPr>
              <a:t>می </a:t>
            </a:r>
            <a:r>
              <a:rPr lang="fa-IR" sz="1600" dirty="0" smtClean="0">
                <a:cs typeface="B Nazanin" panose="00000400000000000000" pitchFamily="2" charset="-78"/>
              </a:rPr>
              <a:t>شو</a:t>
            </a:r>
            <a:r>
              <a:rPr lang="fa-IR" sz="1600" dirty="0">
                <a:cs typeface="B Nazanin" panose="00000400000000000000" pitchFamily="2" charset="-78"/>
              </a:rPr>
              <a:t>ن</a:t>
            </a:r>
            <a:r>
              <a:rPr lang="fa-IR" sz="1600" dirty="0" smtClean="0">
                <a:cs typeface="B Nazanin" panose="00000400000000000000" pitchFamily="2" charset="-78"/>
              </a:rPr>
              <a:t>د </a:t>
            </a:r>
            <a:r>
              <a:rPr lang="fa-IR" sz="1600" dirty="0">
                <a:cs typeface="B Nazanin" panose="00000400000000000000" pitchFamily="2" charset="-78"/>
              </a:rPr>
              <a:t>که به دلیل تحریمهای بین المللی همکاری سخت و با هزینه های بسیار بالا امکان پذیر است.</a:t>
            </a:r>
          </a:p>
          <a:p>
            <a:pPr algn="just" rtl="1"/>
            <a:r>
              <a:rPr lang="fa-IR" sz="1600" dirty="0" smtClean="0">
                <a:cs typeface="B Nazanin" panose="00000400000000000000" pitchFamily="2" charset="-78"/>
              </a:rPr>
              <a:t>ساخت و تولید قطعات پر </a:t>
            </a:r>
            <a:r>
              <a:rPr lang="fa-IR" sz="1600" dirty="0">
                <a:cs typeface="B Nazanin" panose="00000400000000000000" pitchFamily="2" charset="-78"/>
              </a:rPr>
              <a:t>مصرف موتور مثل پیچ، پرچ و پین یکی </a:t>
            </a:r>
            <a:r>
              <a:rPr lang="fa-IR" sz="1600" dirty="0" smtClean="0">
                <a:cs typeface="B Nazanin" panose="00000400000000000000" pitchFamily="2" charset="-78"/>
              </a:rPr>
              <a:t>از پردرآمدترین و سودآورترین قطعات موتور محسوب می شود ، لذا از ارزش افزوده بسیار بالایی برخوردار است. پیش بینی صادرات قطعات پر مصرف نیز به کشورهای مشترک المنافع دور از ذهن نخواهد بود.</a:t>
            </a:r>
          </a:p>
          <a:p>
            <a:pPr algn="just" rtl="1"/>
            <a:endParaRPr lang="fa-IR" sz="1600" dirty="0" smtClean="0">
              <a:cs typeface="B Nazanin" panose="00000400000000000000" pitchFamily="2" charset="-78"/>
            </a:endParaRPr>
          </a:p>
          <a:p>
            <a:pPr algn="just" rtl="1"/>
            <a:endParaRPr lang="fa-IR" sz="1600" dirty="0">
              <a:cs typeface="B Nazanin" panose="00000400000000000000" pitchFamily="2" charset="-78"/>
            </a:endParaRPr>
          </a:p>
          <a:p>
            <a:pPr algn="just" rtl="1"/>
            <a:r>
              <a:rPr lang="fa-IR" sz="1600" dirty="0" smtClean="0">
                <a:cs typeface="B Nazanin" panose="00000400000000000000" pitchFamily="2" charset="-78"/>
              </a:rPr>
              <a:t>ظرفیت </a:t>
            </a:r>
            <a:r>
              <a:rPr lang="fa-IR" sz="1600" dirty="0" smtClean="0">
                <a:cs typeface="B Nazanin" panose="00000400000000000000" pitchFamily="2" charset="-78"/>
              </a:rPr>
              <a:t>ساخت </a:t>
            </a:r>
            <a:r>
              <a:rPr lang="fa-IR" sz="1600" dirty="0" smtClean="0">
                <a:cs typeface="B Nazanin" panose="00000400000000000000" pitchFamily="2" charset="-78"/>
              </a:rPr>
              <a:t>و درآمد </a:t>
            </a:r>
            <a:r>
              <a:rPr lang="fa-IR" sz="1600" dirty="0" smtClean="0">
                <a:cs typeface="B Nazanin" panose="00000400000000000000" pitchFamily="2" charset="-78"/>
              </a:rPr>
              <a:t>پیش </a:t>
            </a:r>
            <a:r>
              <a:rPr lang="fa-IR" sz="1600" dirty="0" smtClean="0">
                <a:cs typeface="B Nazanin" panose="00000400000000000000" pitchFamily="2" charset="-78"/>
              </a:rPr>
              <a:t>بینی شده در داخل به شرح جدول ذیل می باشد:</a:t>
            </a:r>
            <a:endParaRPr lang="fa-IR" sz="1600" dirty="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0340186"/>
              </p:ext>
            </p:extLst>
          </p:nvPr>
        </p:nvGraphicFramePr>
        <p:xfrm>
          <a:off x="744430" y="4959615"/>
          <a:ext cx="5754256" cy="1288750"/>
        </p:xfrm>
        <a:graphic>
          <a:graphicData uri="http://schemas.openxmlformats.org/drawingml/2006/table">
            <a:tbl>
              <a:tblPr rtl="1" firstRow="1" firstCol="1" bandRow="1">
                <a:tableStyleId>{5C22544A-7EE6-4342-B048-85BDC9FD1C3A}</a:tableStyleId>
              </a:tblPr>
              <a:tblGrid>
                <a:gridCol w="4636982">
                  <a:extLst>
                    <a:ext uri="{9D8B030D-6E8A-4147-A177-3AD203B41FA5}">
                      <a16:colId xmlns:a16="http://schemas.microsoft.com/office/drawing/2014/main" val="3007774371"/>
                    </a:ext>
                  </a:extLst>
                </a:gridCol>
                <a:gridCol w="1117274">
                  <a:extLst>
                    <a:ext uri="{9D8B030D-6E8A-4147-A177-3AD203B41FA5}">
                      <a16:colId xmlns:a16="http://schemas.microsoft.com/office/drawing/2014/main" val="2451421633"/>
                    </a:ext>
                  </a:extLst>
                </a:gridCol>
              </a:tblGrid>
              <a:tr h="292898">
                <a:tc gridSpan="2">
                  <a:txBody>
                    <a:bodyPr/>
                    <a:lstStyle/>
                    <a:p>
                      <a:pPr marL="0" marR="0" indent="0" algn="ctr" rtl="1">
                        <a:lnSpc>
                          <a:spcPct val="115000"/>
                        </a:lnSpc>
                        <a:spcBef>
                          <a:spcPts val="0"/>
                        </a:spcBef>
                        <a:spcAft>
                          <a:spcPts val="0"/>
                        </a:spcAft>
                      </a:pPr>
                      <a:r>
                        <a:rPr lang="ar-SA" sz="1100" dirty="0">
                          <a:solidFill>
                            <a:srgbClr val="FFFF00"/>
                          </a:solidFill>
                          <a:effectLst/>
                          <a:cs typeface="B Nazanin" panose="00000400000000000000" pitchFamily="2" charset="-78"/>
                        </a:rPr>
                        <a:t>ظرفيت ساخت و توليد پیچ و مهره در سال</a:t>
                      </a:r>
                      <a:endParaRPr lang="en-US" sz="12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rgbClr val="002060"/>
                    </a:solidFill>
                  </a:tcPr>
                </a:tc>
                <a:tc hMerge="1">
                  <a:txBody>
                    <a:bodyPr/>
                    <a:lstStyle/>
                    <a:p>
                      <a:endParaRPr lang="en-US"/>
                    </a:p>
                  </a:txBody>
                  <a:tcPr/>
                </a:tc>
                <a:extLst>
                  <a:ext uri="{0D108BD9-81ED-4DB2-BD59-A6C34878D82A}">
                    <a16:rowId xmlns:a16="http://schemas.microsoft.com/office/drawing/2014/main" val="614074649"/>
                  </a:ext>
                </a:extLst>
              </a:tr>
              <a:tr h="248963">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ظرفيت توليد در سال  (يك شيفت)</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20,000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1645785793"/>
                  </a:ext>
                </a:extLst>
              </a:tr>
              <a:tr h="248963">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نرخ ضايعات</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5%</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132098749"/>
                  </a:ext>
                </a:extLst>
              </a:tr>
              <a:tr h="248963">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ظرفيت توليد در سال (قطعات سالم)</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19,000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991796846"/>
                  </a:ext>
                </a:extLst>
              </a:tr>
              <a:tr h="248963">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ظرفيت توليد در ماه (قطعات سالم)</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1,585</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939130816"/>
                  </a:ext>
                </a:extLst>
              </a:tr>
            </a:tbl>
          </a:graphicData>
        </a:graphic>
      </p:graphicFrame>
      <p:sp>
        <p:nvSpPr>
          <p:cNvPr id="7" name="Rounded Rectangle 6"/>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rgbClr val="FFFF00"/>
                </a:solidFill>
                <a:cs typeface="B Nazanin" panose="00000400000000000000" pitchFamily="2" charset="-78"/>
              </a:rPr>
              <a:t>وضعیت بازار و توجیه اقتصادی</a:t>
            </a:r>
          </a:p>
        </p:txBody>
      </p:sp>
      <p:graphicFrame>
        <p:nvGraphicFramePr>
          <p:cNvPr id="8" name="Table 7"/>
          <p:cNvGraphicFramePr>
            <a:graphicFrameLocks noGrp="1"/>
          </p:cNvGraphicFramePr>
          <p:nvPr>
            <p:extLst>
              <p:ext uri="{D42A27DB-BD31-4B8C-83A1-F6EECF244321}">
                <p14:modId xmlns:p14="http://schemas.microsoft.com/office/powerpoint/2010/main" val="532706860"/>
              </p:ext>
            </p:extLst>
          </p:nvPr>
        </p:nvGraphicFramePr>
        <p:xfrm>
          <a:off x="664046" y="6819677"/>
          <a:ext cx="5915025" cy="2441641"/>
        </p:xfrm>
        <a:graphic>
          <a:graphicData uri="http://schemas.openxmlformats.org/drawingml/2006/table">
            <a:tbl>
              <a:tblPr rtl="1" firstRow="1" firstCol="1" bandRow="1">
                <a:tableStyleId>{5C22544A-7EE6-4342-B048-85BDC9FD1C3A}</a:tableStyleId>
              </a:tblPr>
              <a:tblGrid>
                <a:gridCol w="631766">
                  <a:extLst>
                    <a:ext uri="{9D8B030D-6E8A-4147-A177-3AD203B41FA5}">
                      <a16:colId xmlns:a16="http://schemas.microsoft.com/office/drawing/2014/main" val="3300616436"/>
                    </a:ext>
                  </a:extLst>
                </a:gridCol>
                <a:gridCol w="612302">
                  <a:extLst>
                    <a:ext uri="{9D8B030D-6E8A-4147-A177-3AD203B41FA5}">
                      <a16:colId xmlns:a16="http://schemas.microsoft.com/office/drawing/2014/main" val="1403332103"/>
                    </a:ext>
                  </a:extLst>
                </a:gridCol>
                <a:gridCol w="612302">
                  <a:extLst>
                    <a:ext uri="{9D8B030D-6E8A-4147-A177-3AD203B41FA5}">
                      <a16:colId xmlns:a16="http://schemas.microsoft.com/office/drawing/2014/main" val="3671486043"/>
                    </a:ext>
                  </a:extLst>
                </a:gridCol>
                <a:gridCol w="800831">
                  <a:extLst>
                    <a:ext uri="{9D8B030D-6E8A-4147-A177-3AD203B41FA5}">
                      <a16:colId xmlns:a16="http://schemas.microsoft.com/office/drawing/2014/main" val="215506734"/>
                    </a:ext>
                  </a:extLst>
                </a:gridCol>
                <a:gridCol w="900934">
                  <a:extLst>
                    <a:ext uri="{9D8B030D-6E8A-4147-A177-3AD203B41FA5}">
                      <a16:colId xmlns:a16="http://schemas.microsoft.com/office/drawing/2014/main" val="3374037657"/>
                    </a:ext>
                  </a:extLst>
                </a:gridCol>
                <a:gridCol w="883695">
                  <a:extLst>
                    <a:ext uri="{9D8B030D-6E8A-4147-A177-3AD203B41FA5}">
                      <a16:colId xmlns:a16="http://schemas.microsoft.com/office/drawing/2014/main" val="3486121473"/>
                    </a:ext>
                  </a:extLst>
                </a:gridCol>
                <a:gridCol w="722416">
                  <a:extLst>
                    <a:ext uri="{9D8B030D-6E8A-4147-A177-3AD203B41FA5}">
                      <a16:colId xmlns:a16="http://schemas.microsoft.com/office/drawing/2014/main" val="2070655318"/>
                    </a:ext>
                  </a:extLst>
                </a:gridCol>
                <a:gridCol w="750779">
                  <a:extLst>
                    <a:ext uri="{9D8B030D-6E8A-4147-A177-3AD203B41FA5}">
                      <a16:colId xmlns:a16="http://schemas.microsoft.com/office/drawing/2014/main" val="1094290704"/>
                    </a:ext>
                  </a:extLst>
                </a:gridCol>
              </a:tblGrid>
              <a:tr h="345269">
                <a:tc gridSpan="8">
                  <a:txBody>
                    <a:bodyPr/>
                    <a:lstStyle/>
                    <a:p>
                      <a:pPr marL="0" marR="0" indent="0" algn="ctr" rtl="1">
                        <a:lnSpc>
                          <a:spcPct val="115000"/>
                        </a:lnSpc>
                        <a:spcBef>
                          <a:spcPts val="0"/>
                        </a:spcBef>
                        <a:spcAft>
                          <a:spcPts val="0"/>
                        </a:spcAft>
                      </a:pPr>
                      <a:r>
                        <a:rPr lang="ar-SA" sz="1000" dirty="0">
                          <a:solidFill>
                            <a:srgbClr val="FFFF00"/>
                          </a:solidFill>
                          <a:effectLst/>
                          <a:cs typeface="B Nazanin" panose="00000400000000000000" pitchFamily="2" charset="-78"/>
                        </a:rPr>
                        <a:t>پيش بيني درآمد در فاز اول (3 سال)</a:t>
                      </a:r>
                      <a:endParaRPr lang="en-US" sz="11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839665"/>
                  </a:ext>
                </a:extLst>
              </a:tr>
              <a:tr h="172634">
                <a:tc rowSpan="2">
                  <a:txBody>
                    <a:bodyPr/>
                    <a:lstStyle/>
                    <a:p>
                      <a:pPr marL="0" marR="0" indent="0" algn="ctr" rtl="1">
                        <a:lnSpc>
                          <a:spcPct val="115000"/>
                        </a:lnSpc>
                        <a:spcBef>
                          <a:spcPts val="0"/>
                        </a:spcBef>
                        <a:spcAft>
                          <a:spcPts val="0"/>
                        </a:spcAft>
                      </a:pPr>
                      <a:r>
                        <a:rPr lang="ar-SA" sz="800" dirty="0">
                          <a:solidFill>
                            <a:schemeClr val="tx1"/>
                          </a:solidFill>
                          <a:effectLst/>
                          <a:cs typeface="B Nazanin" panose="00000400000000000000" pitchFamily="2" charset="-78"/>
                        </a:rPr>
                        <a:t>ماینور پارت</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gridSpan="2">
                  <a:txBody>
                    <a:bodyPr/>
                    <a:lstStyle/>
                    <a:p>
                      <a:pPr marL="0" marR="0" indent="0" algn="ctr" rtl="1">
                        <a:lnSpc>
                          <a:spcPct val="115000"/>
                        </a:lnSpc>
                        <a:spcBef>
                          <a:spcPts val="0"/>
                        </a:spcBef>
                        <a:spcAft>
                          <a:spcPts val="0"/>
                        </a:spcAft>
                      </a:pPr>
                      <a:r>
                        <a:rPr lang="ar-SA" sz="800">
                          <a:solidFill>
                            <a:schemeClr val="tx1"/>
                          </a:solidFill>
                          <a:effectLst/>
                        </a:rPr>
                        <a:t>تعداد سفارش گذاری شده</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65000"/>
                      </a:schemeClr>
                    </a:solidFill>
                  </a:tcPr>
                </a:tc>
                <a:tc hMerge="1">
                  <a:txBody>
                    <a:bodyPr/>
                    <a:lstStyle/>
                    <a:p>
                      <a:endParaRPr lang="en-US"/>
                    </a:p>
                  </a:txBody>
                  <a:tcPr/>
                </a:tc>
                <a:tc rowSpan="2">
                  <a:txBody>
                    <a:bodyPr/>
                    <a:lstStyle/>
                    <a:p>
                      <a:pPr marL="0" marR="0" indent="0" algn="ctr" rtl="1">
                        <a:lnSpc>
                          <a:spcPct val="115000"/>
                        </a:lnSpc>
                        <a:spcBef>
                          <a:spcPts val="0"/>
                        </a:spcBef>
                        <a:spcAft>
                          <a:spcPts val="0"/>
                        </a:spcAft>
                      </a:pPr>
                      <a:r>
                        <a:rPr lang="ar-SA" sz="800">
                          <a:solidFill>
                            <a:schemeClr val="tx1"/>
                          </a:solidFill>
                          <a:effectLst/>
                          <a:cs typeface="B Nazanin" panose="00000400000000000000" pitchFamily="2" charset="-78"/>
                        </a:rPr>
                        <a:t> میانگین قيمت كل تمام شده-هر قطعه توليدي  (دلار)</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rowSpan="2">
                  <a:txBody>
                    <a:bodyPr/>
                    <a:lstStyle/>
                    <a:p>
                      <a:pPr marL="0" marR="0" indent="0" algn="ctr" rtl="1">
                        <a:lnSpc>
                          <a:spcPct val="115000"/>
                        </a:lnSpc>
                        <a:spcBef>
                          <a:spcPts val="0"/>
                        </a:spcBef>
                        <a:spcAft>
                          <a:spcPts val="0"/>
                        </a:spcAft>
                      </a:pPr>
                      <a:r>
                        <a:rPr lang="ar-SA" sz="800">
                          <a:solidFill>
                            <a:schemeClr val="tx1"/>
                          </a:solidFill>
                          <a:effectLst/>
                          <a:cs typeface="B Nazanin" panose="00000400000000000000" pitchFamily="2" charset="-78"/>
                        </a:rPr>
                        <a:t>قيمت كل تمام شده توليدي (دلار)</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rowSpan="2">
                  <a:txBody>
                    <a:bodyPr/>
                    <a:lstStyle/>
                    <a:p>
                      <a:pPr marL="0" marR="0" indent="0" algn="ctr" rtl="1">
                        <a:lnSpc>
                          <a:spcPct val="115000"/>
                        </a:lnSpc>
                        <a:spcBef>
                          <a:spcPts val="0"/>
                        </a:spcBef>
                        <a:spcAft>
                          <a:spcPts val="0"/>
                        </a:spcAft>
                      </a:pPr>
                      <a:r>
                        <a:rPr lang="ar-SA" sz="800" dirty="0">
                          <a:solidFill>
                            <a:schemeClr val="tx1"/>
                          </a:solidFill>
                          <a:effectLst/>
                          <a:cs typeface="B Nazanin" panose="00000400000000000000" pitchFamily="2" charset="-78"/>
                        </a:rPr>
                        <a:t>میانگین قيمت كل تمام شده- فروش هر قطعه (دلار)</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rowSpan="2">
                  <a:txBody>
                    <a:bodyPr/>
                    <a:lstStyle/>
                    <a:p>
                      <a:pPr marL="0" marR="0" indent="0" algn="ctr" rtl="1">
                        <a:lnSpc>
                          <a:spcPct val="115000"/>
                        </a:lnSpc>
                        <a:spcBef>
                          <a:spcPts val="0"/>
                        </a:spcBef>
                        <a:spcAft>
                          <a:spcPts val="0"/>
                        </a:spcAft>
                      </a:pPr>
                      <a:r>
                        <a:rPr lang="ar-SA" sz="800">
                          <a:solidFill>
                            <a:schemeClr val="tx1"/>
                          </a:solidFill>
                          <a:effectLst/>
                          <a:cs typeface="B Nazanin" panose="00000400000000000000" pitchFamily="2" charset="-78"/>
                        </a:rPr>
                        <a:t>قيمت فروش كل قطعات به پروژه (دلار)</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rowSpan="2">
                  <a:txBody>
                    <a:bodyPr/>
                    <a:lstStyle/>
                    <a:p>
                      <a:pPr marL="0" marR="0" indent="0" algn="ctr" rtl="1">
                        <a:lnSpc>
                          <a:spcPct val="115000"/>
                        </a:lnSpc>
                        <a:spcBef>
                          <a:spcPts val="0"/>
                        </a:spcBef>
                        <a:spcAft>
                          <a:spcPts val="0"/>
                        </a:spcAft>
                      </a:pPr>
                      <a:r>
                        <a:rPr lang="ar-SA" sz="800" dirty="0">
                          <a:solidFill>
                            <a:schemeClr val="tx1"/>
                          </a:solidFill>
                          <a:effectLst/>
                          <a:cs typeface="B Nazanin" panose="00000400000000000000" pitchFamily="2" charset="-78"/>
                        </a:rPr>
                        <a:t>سود حاصل از ساخت و فروش به پروژه (دلار)</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extLst>
                  <a:ext uri="{0D108BD9-81ED-4DB2-BD59-A6C34878D82A}">
                    <a16:rowId xmlns:a16="http://schemas.microsoft.com/office/drawing/2014/main" val="1042438093"/>
                  </a:ext>
                </a:extLst>
              </a:tr>
              <a:tr h="403389">
                <a:tc vMerge="1">
                  <a:txBody>
                    <a:bodyPr/>
                    <a:lstStyle/>
                    <a:p>
                      <a:endParaRPr lang="en-US"/>
                    </a:p>
                  </a:txBody>
                  <a:tcPr/>
                </a:tc>
                <a:tc>
                  <a:txBody>
                    <a:bodyPr/>
                    <a:lstStyle/>
                    <a:p>
                      <a:pPr marL="0" marR="0" indent="0" algn="ctr" rtl="1">
                        <a:lnSpc>
                          <a:spcPct val="115000"/>
                        </a:lnSpc>
                        <a:spcBef>
                          <a:spcPts val="0"/>
                        </a:spcBef>
                        <a:spcAft>
                          <a:spcPts val="0"/>
                        </a:spcAft>
                      </a:pPr>
                      <a:r>
                        <a:rPr lang="ar-SA" sz="800">
                          <a:solidFill>
                            <a:schemeClr val="tx1"/>
                          </a:solidFill>
                          <a:effectLst/>
                          <a:cs typeface="B Nazanin" panose="00000400000000000000" pitchFamily="2" charset="-78"/>
                        </a:rPr>
                        <a:t>تعداد موتور</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800" dirty="0">
                          <a:solidFill>
                            <a:schemeClr val="tx1"/>
                          </a:solidFill>
                          <a:effectLst/>
                          <a:cs typeface="B Nazanin" panose="00000400000000000000" pitchFamily="2" charset="-78"/>
                        </a:rPr>
                        <a:t>تعدادکل قطعات</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1493530"/>
                  </a:ext>
                </a:extLst>
              </a:tr>
              <a:tr h="158824">
                <a:tc>
                  <a:txBody>
                    <a:bodyPr/>
                    <a:lstStyle/>
                    <a:p>
                      <a:pPr marL="0" marR="0" indent="0" algn="r" rtl="1">
                        <a:lnSpc>
                          <a:spcPct val="115000"/>
                        </a:lnSpc>
                        <a:spcBef>
                          <a:spcPts val="0"/>
                        </a:spcBef>
                        <a:spcAft>
                          <a:spcPts val="0"/>
                        </a:spcAft>
                      </a:pPr>
                      <a:r>
                        <a:rPr lang="ar-SA" sz="900" dirty="0">
                          <a:solidFill>
                            <a:schemeClr val="tx1"/>
                          </a:solidFill>
                          <a:effectLst/>
                          <a:cs typeface="B Nazanin" panose="00000400000000000000" pitchFamily="2" charset="-78"/>
                        </a:rPr>
                        <a:t>پيچ و مهره</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a:solidFill>
                            <a:schemeClr val="tx1"/>
                          </a:solidFill>
                          <a:effectLst/>
                        </a:rPr>
                        <a:t>35</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dirty="0">
                          <a:solidFill>
                            <a:schemeClr val="tx1"/>
                          </a:solidFill>
                          <a:effectLst/>
                        </a:rPr>
                        <a:t>60,000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$14</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a:solidFill>
                            <a:schemeClr val="tx1"/>
                          </a:solidFill>
                          <a:effectLst/>
                        </a:rPr>
                        <a:t>$840,000</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$35</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$2,100,000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$1,260,000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extLst>
                  <a:ext uri="{0D108BD9-81ED-4DB2-BD59-A6C34878D82A}">
                    <a16:rowId xmlns:a16="http://schemas.microsoft.com/office/drawing/2014/main" val="4289412301"/>
                  </a:ext>
                </a:extLst>
              </a:tr>
              <a:tr h="476471">
                <a:tc>
                  <a:txBody>
                    <a:bodyPr/>
                    <a:lstStyle/>
                    <a:p>
                      <a:pPr marL="0" marR="0" indent="0" algn="r" rtl="1">
                        <a:lnSpc>
                          <a:spcPct val="115000"/>
                        </a:lnSpc>
                        <a:spcBef>
                          <a:spcPts val="0"/>
                        </a:spcBef>
                        <a:spcAft>
                          <a:spcPts val="0"/>
                        </a:spcAft>
                      </a:pPr>
                      <a:r>
                        <a:rPr lang="ar-SA" sz="900" dirty="0">
                          <a:solidFill>
                            <a:schemeClr val="tx1"/>
                          </a:solidFill>
                          <a:effectLst/>
                          <a:cs typeface="B Nazanin" panose="00000400000000000000" pitchFamily="2" charset="-78"/>
                        </a:rPr>
                        <a:t>پين، اسپيسر، گسكت و براكت</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dirty="0">
                          <a:solidFill>
                            <a:schemeClr val="tx1"/>
                          </a:solidFill>
                          <a:effectLst/>
                        </a:rPr>
                        <a:t>35</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dirty="0">
                          <a:solidFill>
                            <a:schemeClr val="tx1"/>
                          </a:solidFill>
                          <a:effectLst/>
                        </a:rPr>
                        <a:t>65,000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$47</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$3,055,000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$70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a:solidFill>
                            <a:schemeClr val="tx1"/>
                          </a:solidFill>
                          <a:effectLst/>
                        </a:rPr>
                        <a:t>$4,550,000</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$1,495,000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extLst>
                  <a:ext uri="{0D108BD9-81ED-4DB2-BD59-A6C34878D82A}">
                    <a16:rowId xmlns:a16="http://schemas.microsoft.com/office/drawing/2014/main" val="4097369710"/>
                  </a:ext>
                </a:extLst>
              </a:tr>
              <a:tr h="158824">
                <a:tc>
                  <a:txBody>
                    <a:bodyPr/>
                    <a:lstStyle/>
                    <a:p>
                      <a:pPr marL="0" marR="0" indent="0" algn="r" rtl="1">
                        <a:lnSpc>
                          <a:spcPct val="115000"/>
                        </a:lnSpc>
                        <a:spcBef>
                          <a:spcPts val="0"/>
                        </a:spcBef>
                        <a:spcAft>
                          <a:spcPts val="0"/>
                        </a:spcAft>
                      </a:pPr>
                      <a:r>
                        <a:rPr lang="ar-SA" sz="900" dirty="0">
                          <a:solidFill>
                            <a:schemeClr val="tx1"/>
                          </a:solidFill>
                          <a:effectLst/>
                          <a:cs typeface="B Nazanin" panose="00000400000000000000" pitchFamily="2" charset="-78"/>
                        </a:rPr>
                        <a:t>پرچ و واشر</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a:solidFill>
                            <a:schemeClr val="tx1"/>
                          </a:solidFill>
                          <a:effectLst/>
                        </a:rPr>
                        <a:t>35</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900" dirty="0">
                          <a:solidFill>
                            <a:schemeClr val="tx1"/>
                          </a:solidFill>
                          <a:effectLst/>
                        </a:rPr>
                        <a:t>70,000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$3</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a:solidFill>
                            <a:schemeClr val="tx1"/>
                          </a:solidFill>
                          <a:effectLst/>
                        </a:rPr>
                        <a:t>$210,000</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a:solidFill>
                            <a:schemeClr val="tx1"/>
                          </a:solidFill>
                          <a:effectLst/>
                        </a:rPr>
                        <a:t>$10</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a:solidFill>
                            <a:schemeClr val="tx1"/>
                          </a:solidFill>
                          <a:effectLst/>
                        </a:rPr>
                        <a:t>$700,000</a:t>
                      </a:r>
                      <a:endParaRPr lang="en-US" sz="11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900" dirty="0">
                          <a:solidFill>
                            <a:schemeClr val="tx1"/>
                          </a:solidFill>
                          <a:effectLst/>
                        </a:rPr>
                        <a:t>$490,000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extLst>
                  <a:ext uri="{0D108BD9-81ED-4DB2-BD59-A6C34878D82A}">
                    <a16:rowId xmlns:a16="http://schemas.microsoft.com/office/drawing/2014/main" val="2521780179"/>
                  </a:ext>
                </a:extLst>
              </a:tr>
              <a:tr h="571765">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rtl="1">
                        <a:lnSpc>
                          <a:spcPct val="115000"/>
                        </a:lnSpc>
                      </a:pPr>
                      <a:endParaRPr lang="en-US" sz="1000" dirty="0">
                        <a:solidFill>
                          <a:schemeClr val="tx1"/>
                        </a:solidFill>
                        <a:effectLst/>
                        <a:latin typeface="Calibri" panose="020F0502020204030204" pitchFamily="34" charset="0"/>
                        <a:cs typeface="Arial" panose="020B0604020202020204" pitchFamily="34" charset="0"/>
                      </a:endParaRPr>
                    </a:p>
                  </a:txBody>
                  <a:tcPr marL="62148" marR="62148"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800" dirty="0">
                          <a:solidFill>
                            <a:schemeClr val="tx1"/>
                          </a:solidFill>
                          <a:effectLst/>
                        </a:rPr>
                        <a:t>جمع سود حاصل از ساخت و فروش به پروژه (دلار)</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800" dirty="0">
                          <a:solidFill>
                            <a:schemeClr val="tx1"/>
                          </a:solidFill>
                          <a:effectLst/>
                        </a:rPr>
                        <a:t>$3,245,000</a:t>
                      </a:r>
                      <a:endParaRPr lang="en-US" sz="11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2148" marR="62148" marT="0" marB="0" anchor="ctr">
                    <a:solidFill>
                      <a:schemeClr val="bg1">
                        <a:lumMod val="75000"/>
                      </a:schemeClr>
                    </a:solidFill>
                  </a:tcPr>
                </a:tc>
                <a:extLst>
                  <a:ext uri="{0D108BD9-81ED-4DB2-BD59-A6C34878D82A}">
                    <a16:rowId xmlns:a16="http://schemas.microsoft.com/office/drawing/2014/main" val="3591301112"/>
                  </a:ext>
                </a:extLst>
              </a:tr>
            </a:tbl>
          </a:graphicData>
        </a:graphic>
      </p:graphicFrame>
    </p:spTree>
    <p:extLst>
      <p:ext uri="{BB962C8B-B14F-4D97-AF65-F5344CB8AC3E}">
        <p14:creationId xmlns:p14="http://schemas.microsoft.com/office/powerpoint/2010/main" val="17933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75319567"/>
              </p:ext>
            </p:extLst>
          </p:nvPr>
        </p:nvGraphicFramePr>
        <p:xfrm>
          <a:off x="912813" y="1995916"/>
          <a:ext cx="5473700" cy="2042160"/>
        </p:xfrm>
        <a:graphic>
          <a:graphicData uri="http://schemas.openxmlformats.org/drawingml/2006/table">
            <a:tbl>
              <a:tblPr rtl="1" firstRow="1" firstCol="1" bandRow="1">
                <a:tableStyleId>{5C22544A-7EE6-4342-B048-85BDC9FD1C3A}</a:tableStyleId>
              </a:tblPr>
              <a:tblGrid>
                <a:gridCol w="711200">
                  <a:extLst>
                    <a:ext uri="{9D8B030D-6E8A-4147-A177-3AD203B41FA5}">
                      <a16:colId xmlns:a16="http://schemas.microsoft.com/office/drawing/2014/main" val="1217568167"/>
                    </a:ext>
                  </a:extLst>
                </a:gridCol>
                <a:gridCol w="4051300">
                  <a:extLst>
                    <a:ext uri="{9D8B030D-6E8A-4147-A177-3AD203B41FA5}">
                      <a16:colId xmlns:a16="http://schemas.microsoft.com/office/drawing/2014/main" val="1690666818"/>
                    </a:ext>
                  </a:extLst>
                </a:gridCol>
                <a:gridCol w="711200">
                  <a:extLst>
                    <a:ext uri="{9D8B030D-6E8A-4147-A177-3AD203B41FA5}">
                      <a16:colId xmlns:a16="http://schemas.microsoft.com/office/drawing/2014/main" val="1629259853"/>
                    </a:ext>
                  </a:extLst>
                </a:gridCol>
              </a:tblGrid>
              <a:tr h="255270">
                <a:tc>
                  <a:txBody>
                    <a:bodyPr/>
                    <a:lstStyle/>
                    <a:p>
                      <a:pPr marL="0" marR="0" indent="0" algn="ctr" rtl="0">
                        <a:lnSpc>
                          <a:spcPct val="115000"/>
                        </a:lnSpc>
                        <a:spcBef>
                          <a:spcPts val="0"/>
                        </a:spcBef>
                        <a:spcAft>
                          <a:spcPts val="0"/>
                        </a:spcAft>
                      </a:pPr>
                      <a:r>
                        <a:rPr lang="en-US" sz="1000" dirty="0">
                          <a:solidFill>
                            <a:srgbClr val="FFFF00"/>
                          </a:solidFill>
                          <a:effectLst/>
                        </a:rPr>
                        <a:t>1</a:t>
                      </a:r>
                      <a:endParaRPr lang="en-US" sz="12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marL="0" marR="0" indent="0" algn="ctr" rtl="1">
                        <a:lnSpc>
                          <a:spcPct val="115000"/>
                        </a:lnSpc>
                        <a:spcBef>
                          <a:spcPts val="0"/>
                        </a:spcBef>
                        <a:spcAft>
                          <a:spcPts val="0"/>
                        </a:spcAft>
                      </a:pPr>
                      <a:r>
                        <a:rPr lang="ar-SA" sz="1050" dirty="0">
                          <a:solidFill>
                            <a:srgbClr val="FFFF00"/>
                          </a:solidFill>
                          <a:effectLst/>
                          <a:cs typeface="B Nazanin" panose="00000400000000000000" pitchFamily="2" charset="-78"/>
                        </a:rPr>
                        <a:t>هزینه های </a:t>
                      </a:r>
                      <a:r>
                        <a:rPr lang="fa-IR" sz="1050" dirty="0" smtClean="0">
                          <a:solidFill>
                            <a:srgbClr val="FFFF00"/>
                          </a:solidFill>
                          <a:effectLst/>
                          <a:cs typeface="B Nazanin" panose="00000400000000000000" pitchFamily="2" charset="-78"/>
                        </a:rPr>
                        <a:t>ثابت</a:t>
                      </a:r>
                      <a:endParaRPr lang="en-US" sz="14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marL="0" marR="0" indent="0" algn="ctr" rtl="0">
                        <a:lnSpc>
                          <a:spcPct val="115000"/>
                        </a:lnSpc>
                        <a:spcBef>
                          <a:spcPts val="0"/>
                        </a:spcBef>
                        <a:spcAft>
                          <a:spcPts val="0"/>
                        </a:spcAft>
                      </a:pPr>
                      <a:r>
                        <a:rPr lang="ar-SA" sz="1000" dirty="0">
                          <a:solidFill>
                            <a:srgbClr val="FFFF00"/>
                          </a:solidFill>
                          <a:effectLst/>
                          <a:cs typeface="B Nazanin" panose="00000400000000000000" pitchFamily="2" charset="-78"/>
                        </a:rPr>
                        <a:t>ريال</a:t>
                      </a:r>
                      <a:endParaRPr lang="en-US" sz="12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20880112"/>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T w="38100" cmpd="sng">
                      <a:noFill/>
                    </a:lnT>
                    <a:solidFill>
                      <a:schemeClr val="bg1">
                        <a:lumMod val="75000"/>
                      </a:schemeClr>
                    </a:solidFill>
                  </a:tcPr>
                </a:tc>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پرسنل ستادی و مهندسی</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T w="38100" cmpd="sng">
                      <a:noFill/>
                    </a:lnT>
                    <a:solidFill>
                      <a:schemeClr val="bg1">
                        <a:lumMod val="75000"/>
                      </a:schemeClr>
                    </a:solidFill>
                  </a:tcPr>
                </a:tc>
                <a:tc>
                  <a:txBody>
                    <a:bodyPr/>
                    <a:lstStyle/>
                    <a:p>
                      <a:pPr marL="0" marR="0" indent="0" algn="ctr" rtl="0">
                        <a:lnSpc>
                          <a:spcPct val="115000"/>
                        </a:lnSpc>
                        <a:spcBef>
                          <a:spcPts val="0"/>
                        </a:spcBef>
                        <a:spcAft>
                          <a:spcPts val="0"/>
                        </a:spcAft>
                      </a:pPr>
                      <a:r>
                        <a:rPr lang="en-US"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T w="38100" cmpd="sng">
                      <a:noFill/>
                    </a:lnT>
                    <a:solidFill>
                      <a:schemeClr val="bg1">
                        <a:lumMod val="75000"/>
                      </a:schemeClr>
                    </a:solidFill>
                  </a:tcPr>
                </a:tc>
                <a:extLst>
                  <a:ext uri="{0D108BD9-81ED-4DB2-BD59-A6C34878D82A}">
                    <a16:rowId xmlns:a16="http://schemas.microsoft.com/office/drawing/2014/main" val="3392669813"/>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1-1-1</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تعداد پرسنل ستادي و مهندسي</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489280026"/>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1-1-2</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a:solidFill>
                            <a:schemeClr val="tx1"/>
                          </a:solidFill>
                          <a:effectLst/>
                          <a:cs typeface="B Nazanin" panose="00000400000000000000" pitchFamily="2" charset="-78"/>
                        </a:rPr>
                        <a:t>تعداد پرسنل تكنسين</a:t>
                      </a:r>
                      <a:endParaRPr lang="en-US" sz="12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226113484"/>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1-1-3</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هزینه های ماهانه مربوط به پرسنل مهندسي جهت اشتغال پس از راه اندازی (5 نفر)</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1250584553"/>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1-1-4</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a:solidFill>
                            <a:schemeClr val="tx1"/>
                          </a:solidFill>
                          <a:effectLst/>
                          <a:cs typeface="B Nazanin" panose="00000400000000000000" pitchFamily="2" charset="-78"/>
                        </a:rPr>
                        <a:t>هزینه های ماهانه مربوط به پرسنل تكنسيني جهت اشتغال پس از راه اندازی  (12 نفر) </a:t>
                      </a:r>
                      <a:endParaRPr lang="en-US" sz="12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490490298"/>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1-1-5</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a:solidFill>
                            <a:schemeClr val="tx1"/>
                          </a:solidFill>
                          <a:effectLst/>
                          <a:cs typeface="B Nazanin" panose="00000400000000000000" pitchFamily="2" charset="-78"/>
                        </a:rPr>
                        <a:t>مجموع هزينه هاي نيروي انساني (دلار)</a:t>
                      </a:r>
                      <a:endParaRPr lang="en-US" sz="12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00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903483831"/>
                  </a:ext>
                </a:extLst>
              </a:tr>
              <a:tr h="255270">
                <a:tc>
                  <a:txBody>
                    <a:bodyPr/>
                    <a:lstStyle/>
                    <a:p>
                      <a:pPr marL="0" marR="0" indent="0" algn="ctr" rtl="0">
                        <a:lnSpc>
                          <a:spcPct val="115000"/>
                        </a:lnSpc>
                        <a:spcBef>
                          <a:spcPts val="0"/>
                        </a:spcBef>
                        <a:spcAft>
                          <a:spcPts val="0"/>
                        </a:spcAft>
                      </a:pPr>
                      <a:r>
                        <a:rPr lang="en-US" sz="1000" dirty="0">
                          <a:solidFill>
                            <a:schemeClr val="tx1"/>
                          </a:solidFill>
                          <a:effectLst/>
                        </a:rPr>
                        <a:t>1-1-6</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solidFill>
                            <a:schemeClr val="tx1"/>
                          </a:solidFill>
                          <a:effectLst/>
                          <a:cs typeface="B Nazanin" panose="00000400000000000000" pitchFamily="2" charset="-78"/>
                        </a:rPr>
                        <a:t>مجموع هزينه هاي نيروي انساني (دلار) برای یک  قطعه</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100" dirty="0">
                          <a:effectLst/>
                          <a:cs typeface="B Nazanin" panose="00000400000000000000" pitchFamily="2" charset="-78"/>
                        </a:rPr>
                        <a:t>$1.50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10666214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5048062"/>
              </p:ext>
            </p:extLst>
          </p:nvPr>
        </p:nvGraphicFramePr>
        <p:xfrm>
          <a:off x="733027" y="4511696"/>
          <a:ext cx="5823748" cy="2098040"/>
        </p:xfrm>
        <a:graphic>
          <a:graphicData uri="http://schemas.openxmlformats.org/drawingml/2006/table">
            <a:tbl>
              <a:tblPr rtl="1" firstRow="1" firstCol="1" bandRow="1">
                <a:tableStyleId>{5C22544A-7EE6-4342-B048-85BDC9FD1C3A}</a:tableStyleId>
              </a:tblPr>
              <a:tblGrid>
                <a:gridCol w="656470">
                  <a:extLst>
                    <a:ext uri="{9D8B030D-6E8A-4147-A177-3AD203B41FA5}">
                      <a16:colId xmlns:a16="http://schemas.microsoft.com/office/drawing/2014/main" val="2858413185"/>
                    </a:ext>
                  </a:extLst>
                </a:gridCol>
                <a:gridCol w="4744565">
                  <a:extLst>
                    <a:ext uri="{9D8B030D-6E8A-4147-A177-3AD203B41FA5}">
                      <a16:colId xmlns:a16="http://schemas.microsoft.com/office/drawing/2014/main" val="3596366405"/>
                    </a:ext>
                  </a:extLst>
                </a:gridCol>
                <a:gridCol w="422713">
                  <a:extLst>
                    <a:ext uri="{9D8B030D-6E8A-4147-A177-3AD203B41FA5}">
                      <a16:colId xmlns:a16="http://schemas.microsoft.com/office/drawing/2014/main" val="1339384228"/>
                    </a:ext>
                  </a:extLst>
                </a:gridCol>
              </a:tblGrid>
              <a:tr h="330200">
                <a:tc gridSpan="3">
                  <a:txBody>
                    <a:bodyPr/>
                    <a:lstStyle/>
                    <a:p>
                      <a:pPr marL="0" marR="0" indent="0" algn="ctr" rtl="1">
                        <a:lnSpc>
                          <a:spcPct val="115000"/>
                        </a:lnSpc>
                        <a:spcBef>
                          <a:spcPts val="0"/>
                        </a:spcBef>
                        <a:spcAft>
                          <a:spcPts val="0"/>
                        </a:spcAft>
                      </a:pPr>
                      <a:r>
                        <a:rPr lang="fa-IR" sz="1100" dirty="0" smtClean="0">
                          <a:solidFill>
                            <a:srgbClr val="FFFF00"/>
                          </a:solidFill>
                          <a:effectLst/>
                          <a:cs typeface="B Nazanin" panose="00000400000000000000" pitchFamily="2" charset="-78"/>
                        </a:rPr>
                        <a:t>هزینه های متغیر</a:t>
                      </a:r>
                      <a:endParaRPr lang="en-US" sz="12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255502"/>
                  </a:ext>
                </a:extLst>
              </a:tr>
              <a:tr h="220980">
                <a:tc>
                  <a:txBody>
                    <a:bodyPr/>
                    <a:lstStyle/>
                    <a:p>
                      <a:pPr algn="ctr" rtl="1"/>
                      <a:r>
                        <a:rPr lang="en-US" sz="1100" dirty="0" smtClean="0">
                          <a:solidFill>
                            <a:schemeClr val="tx1"/>
                          </a:solidFill>
                        </a:rPr>
                        <a:t>1</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قيمت متوسط متريال به ازاي هر پیچ و مهره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447914794"/>
                  </a:ext>
                </a:extLst>
              </a:tr>
              <a:tr h="220980">
                <a:tc>
                  <a:txBody>
                    <a:bodyPr/>
                    <a:lstStyle/>
                    <a:p>
                      <a:pPr algn="ctr"/>
                      <a:r>
                        <a:rPr lang="en-US" sz="1100" dirty="0" smtClean="0">
                          <a:solidFill>
                            <a:schemeClr val="tx1"/>
                          </a:solidFill>
                        </a:rPr>
                        <a:t>2</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هزينه هاي تعمير نگهداري تجهيزات به ازاي هر پیچ و مهره (دلار)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$1</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569754954"/>
                  </a:ext>
                </a:extLst>
              </a:tr>
              <a:tr h="220980">
                <a:tc>
                  <a:txBody>
                    <a:bodyPr/>
                    <a:lstStyle/>
                    <a:p>
                      <a:pPr algn="ctr"/>
                      <a:r>
                        <a:rPr lang="en-US" sz="1100" dirty="0" smtClean="0">
                          <a:solidFill>
                            <a:schemeClr val="tx1"/>
                          </a:solidFill>
                        </a:rPr>
                        <a:t>3</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هزينه تمام شده قطعه فورج شده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498823052"/>
                  </a:ext>
                </a:extLst>
              </a:tr>
              <a:tr h="220980">
                <a:tc>
                  <a:txBody>
                    <a:bodyPr/>
                    <a:lstStyle/>
                    <a:p>
                      <a:pPr algn="ctr"/>
                      <a:r>
                        <a:rPr lang="en-US" sz="1100" dirty="0" smtClean="0">
                          <a:solidFill>
                            <a:schemeClr val="tx1"/>
                          </a:solidFill>
                        </a:rPr>
                        <a:t>4</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هزینه ماشینکاری  و  رزوه زنی به ازاي هر قطعه(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$5</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838797926"/>
                  </a:ext>
                </a:extLst>
              </a:tr>
              <a:tr h="220980">
                <a:tc>
                  <a:txBody>
                    <a:bodyPr/>
                    <a:lstStyle/>
                    <a:p>
                      <a:pPr algn="ctr"/>
                      <a:r>
                        <a:rPr lang="en-US" sz="1100" dirty="0" smtClean="0">
                          <a:solidFill>
                            <a:schemeClr val="tx1"/>
                          </a:solidFill>
                        </a:rPr>
                        <a:t>5</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هزینه تمام شده عمليات تكميلي به ازاي هر پیچ و مهره(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904506314"/>
                  </a:ext>
                </a:extLst>
              </a:tr>
              <a:tr h="220980">
                <a:tc>
                  <a:txBody>
                    <a:bodyPr/>
                    <a:lstStyle/>
                    <a:p>
                      <a:pPr algn="ctr"/>
                      <a:r>
                        <a:rPr lang="en-US" sz="1100" dirty="0" smtClean="0">
                          <a:solidFill>
                            <a:schemeClr val="tx1"/>
                          </a:solidFill>
                        </a:rPr>
                        <a:t>6</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هزينه آزمون های کیفی قطعه ساخته شده (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511233034"/>
                  </a:ext>
                </a:extLst>
              </a:tr>
              <a:tr h="220980">
                <a:tc>
                  <a:txBody>
                    <a:bodyPr/>
                    <a:lstStyle/>
                    <a:p>
                      <a:pPr algn="ctr"/>
                      <a:r>
                        <a:rPr lang="en-US" sz="1100" dirty="0" smtClean="0">
                          <a:solidFill>
                            <a:schemeClr val="tx1"/>
                          </a:solidFill>
                        </a:rPr>
                        <a:t>7</a:t>
                      </a:r>
                      <a:endParaRPr lang="en-US" sz="1100" dirty="0">
                        <a:solidFill>
                          <a:schemeClr val="tx1"/>
                        </a:solidFill>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هزينه سربار به ازاي هر پچ و مهره( دلار)</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$1</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692088042"/>
                  </a:ext>
                </a:extLst>
              </a:tr>
              <a:tr h="220980">
                <a:tc>
                  <a:txBody>
                    <a:bodyPr/>
                    <a:lstStyle/>
                    <a:p>
                      <a:pPr marL="0" marR="0" indent="0" algn="ctr" rtl="1">
                        <a:lnSpc>
                          <a:spcPct val="115000"/>
                        </a:lnSpc>
                        <a:spcBef>
                          <a:spcPts val="0"/>
                        </a:spcBef>
                        <a:spcAft>
                          <a:spcPts val="0"/>
                        </a:spcAft>
                      </a:pPr>
                      <a:r>
                        <a:rPr lang="en-US" sz="1050" dirty="0" smtClean="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8</a:t>
                      </a:r>
                      <a:endParaRPr lang="en-US" sz="105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0" marR="0"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000" dirty="0">
                          <a:effectLst/>
                        </a:rPr>
                        <a:t>مجموع هزينه ساخت</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00" dirty="0">
                          <a:effectLst/>
                        </a:rPr>
                        <a:t>$12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20023966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78501839"/>
              </p:ext>
            </p:extLst>
          </p:nvPr>
        </p:nvGraphicFramePr>
        <p:xfrm>
          <a:off x="1511300" y="7277805"/>
          <a:ext cx="4368800" cy="1026414"/>
        </p:xfrm>
        <a:graphic>
          <a:graphicData uri="http://schemas.openxmlformats.org/drawingml/2006/table">
            <a:tbl>
              <a:tblPr rtl="1" firstRow="1" firstCol="1" bandRow="1">
                <a:tableStyleId>{5C22544A-7EE6-4342-B048-85BDC9FD1C3A}</a:tableStyleId>
              </a:tblPr>
              <a:tblGrid>
                <a:gridCol w="3843655">
                  <a:extLst>
                    <a:ext uri="{9D8B030D-6E8A-4147-A177-3AD203B41FA5}">
                      <a16:colId xmlns:a16="http://schemas.microsoft.com/office/drawing/2014/main" val="198386189"/>
                    </a:ext>
                  </a:extLst>
                </a:gridCol>
                <a:gridCol w="525145">
                  <a:extLst>
                    <a:ext uri="{9D8B030D-6E8A-4147-A177-3AD203B41FA5}">
                      <a16:colId xmlns:a16="http://schemas.microsoft.com/office/drawing/2014/main" val="3240476102"/>
                    </a:ext>
                  </a:extLst>
                </a:gridCol>
              </a:tblGrid>
              <a:tr h="255270">
                <a:tc gridSpan="2">
                  <a:txBody>
                    <a:bodyPr/>
                    <a:lstStyle/>
                    <a:p>
                      <a:pPr marL="0" marR="0" indent="0" algn="ctr" rtl="1">
                        <a:lnSpc>
                          <a:spcPct val="115000"/>
                        </a:lnSpc>
                        <a:spcBef>
                          <a:spcPts val="0"/>
                        </a:spcBef>
                        <a:spcAft>
                          <a:spcPts val="0"/>
                        </a:spcAft>
                      </a:pPr>
                      <a:r>
                        <a:rPr lang="fa-IR" sz="1100" dirty="0" smtClean="0">
                          <a:solidFill>
                            <a:srgbClr val="FFFF00"/>
                          </a:solidFill>
                          <a:effectLst/>
                          <a:cs typeface="B Nazanin" panose="00000400000000000000" pitchFamily="2" charset="-78"/>
                        </a:rPr>
                        <a:t>مجموع هزینه های ساخت هر عدد </a:t>
                      </a:r>
                      <a:r>
                        <a:rPr lang="ar-SA" sz="1100" dirty="0" smtClean="0">
                          <a:solidFill>
                            <a:srgbClr val="FFFF00"/>
                          </a:solidFill>
                          <a:effectLst/>
                          <a:cs typeface="B Nazanin" panose="00000400000000000000" pitchFamily="2" charset="-78"/>
                        </a:rPr>
                        <a:t>پیچ </a:t>
                      </a:r>
                      <a:r>
                        <a:rPr lang="ar-SA" sz="1100" dirty="0">
                          <a:solidFill>
                            <a:srgbClr val="FFFF00"/>
                          </a:solidFill>
                          <a:effectLst/>
                          <a:cs typeface="B Nazanin" panose="00000400000000000000" pitchFamily="2" charset="-78"/>
                        </a:rPr>
                        <a:t>و مهره</a:t>
                      </a:r>
                      <a:endParaRPr lang="en-US" sz="12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rgbClr val="002060"/>
                    </a:solidFill>
                  </a:tcPr>
                </a:tc>
                <a:tc hMerge="1">
                  <a:txBody>
                    <a:bodyPr/>
                    <a:lstStyle/>
                    <a:p>
                      <a:endParaRPr lang="en-US"/>
                    </a:p>
                  </a:txBody>
                  <a:tcPr/>
                </a:tc>
                <a:extLst>
                  <a:ext uri="{0D108BD9-81ED-4DB2-BD59-A6C34878D82A}">
                    <a16:rowId xmlns:a16="http://schemas.microsoft.com/office/drawing/2014/main" val="2669877766"/>
                  </a:ext>
                </a:extLst>
              </a:tr>
              <a:tr h="190500">
                <a:tc>
                  <a:txBody>
                    <a:bodyPr/>
                    <a:lstStyle/>
                    <a:p>
                      <a:pPr marL="0" marR="0" indent="0" algn="ctr" rtl="0">
                        <a:lnSpc>
                          <a:spcPct val="115000"/>
                        </a:lnSpc>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100" dirty="0">
                          <a:effectLst/>
                        </a:rPr>
                        <a:t>فاز اول</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2116132942"/>
                  </a:ext>
                </a:extLst>
              </a:tr>
              <a:tr h="190500">
                <a:tc>
                  <a:txBody>
                    <a:bodyPr/>
                    <a:lstStyle/>
                    <a:p>
                      <a:pPr marL="0" marR="0" indent="0" algn="ctr" rtl="1">
                        <a:lnSpc>
                          <a:spcPct val="115000"/>
                        </a:lnSpc>
                        <a:spcBef>
                          <a:spcPts val="0"/>
                        </a:spcBef>
                        <a:spcAft>
                          <a:spcPts val="0"/>
                        </a:spcAft>
                      </a:pPr>
                      <a:r>
                        <a:rPr lang="ar-SA" sz="1100" dirty="0">
                          <a:solidFill>
                            <a:schemeClr val="tx1"/>
                          </a:solidFill>
                          <a:effectLst/>
                          <a:cs typeface="B Nazanin" panose="00000400000000000000" pitchFamily="2" charset="-78"/>
                        </a:rPr>
                        <a:t>هزينه ثابت </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100" dirty="0">
                          <a:effectLst/>
                        </a:rPr>
                        <a:t>$1.5</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1951695007"/>
                  </a:ext>
                </a:extLst>
              </a:tr>
              <a:tr h="190500">
                <a:tc>
                  <a:txBody>
                    <a:bodyPr/>
                    <a:lstStyle/>
                    <a:p>
                      <a:pPr marL="0" marR="0" indent="0" algn="ctr" rtl="1">
                        <a:lnSpc>
                          <a:spcPct val="115000"/>
                        </a:lnSpc>
                        <a:spcBef>
                          <a:spcPts val="0"/>
                        </a:spcBef>
                        <a:spcAft>
                          <a:spcPts val="0"/>
                        </a:spcAft>
                      </a:pPr>
                      <a:r>
                        <a:rPr lang="ar-SA" sz="1100" dirty="0">
                          <a:solidFill>
                            <a:schemeClr val="tx1"/>
                          </a:solidFill>
                          <a:effectLst/>
                          <a:cs typeface="B Nazanin" panose="00000400000000000000" pitchFamily="2" charset="-78"/>
                        </a:rPr>
                        <a:t>هزينه متغير مواد و ساخت به ازاي يك قطعه</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100" dirty="0">
                          <a:effectLst/>
                        </a:rPr>
                        <a:t>$12</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3458837014"/>
                  </a:ext>
                </a:extLst>
              </a:tr>
              <a:tr h="190500">
                <a:tc>
                  <a:txBody>
                    <a:bodyPr/>
                    <a:lstStyle/>
                    <a:p>
                      <a:pPr marL="0" marR="0" indent="0" algn="ctr" rtl="1">
                        <a:lnSpc>
                          <a:spcPct val="115000"/>
                        </a:lnSpc>
                        <a:spcBef>
                          <a:spcPts val="0"/>
                        </a:spcBef>
                        <a:spcAft>
                          <a:spcPts val="0"/>
                        </a:spcAft>
                      </a:pPr>
                      <a:r>
                        <a:rPr lang="ar-SA" sz="1100" dirty="0">
                          <a:solidFill>
                            <a:schemeClr val="tx1"/>
                          </a:solidFill>
                          <a:effectLst/>
                          <a:cs typeface="B Nazanin" panose="00000400000000000000" pitchFamily="2" charset="-78"/>
                        </a:rPr>
                        <a:t>هزينه تمام شده</a:t>
                      </a:r>
                      <a:endPar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100" dirty="0">
                          <a:effectLst/>
                        </a:rPr>
                        <a:t>$14</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lumMod val="75000"/>
                      </a:schemeClr>
                    </a:solidFill>
                  </a:tcPr>
                </a:tc>
                <a:extLst>
                  <a:ext uri="{0D108BD9-81ED-4DB2-BD59-A6C34878D82A}">
                    <a16:rowId xmlns:a16="http://schemas.microsoft.com/office/drawing/2014/main" val="1653422930"/>
                  </a:ext>
                </a:extLst>
              </a:tr>
            </a:tbl>
          </a:graphicData>
        </a:graphic>
      </p:graphicFrame>
      <p:sp>
        <p:nvSpPr>
          <p:cNvPr id="10" name="TextBox 9"/>
          <p:cNvSpPr txBox="1"/>
          <p:nvPr/>
        </p:nvSpPr>
        <p:spPr>
          <a:xfrm>
            <a:off x="1223963" y="831896"/>
            <a:ext cx="5162550" cy="954107"/>
          </a:xfrm>
          <a:prstGeom prst="rect">
            <a:avLst/>
          </a:prstGeom>
          <a:noFill/>
        </p:spPr>
        <p:txBody>
          <a:bodyPr wrap="square" rtlCol="0">
            <a:spAutoFit/>
          </a:bodyPr>
          <a:lstStyle/>
          <a:p>
            <a:pPr algn="r" rtl="1"/>
            <a:r>
              <a:rPr lang="fa-IR" sz="1400" dirty="0" smtClean="0">
                <a:cs typeface="B Nazanin" panose="00000400000000000000" pitchFamily="2" charset="-78"/>
              </a:rPr>
              <a:t>قیمت قطعات تولیدی در اولین سال تولید حتما بالاتر از قیمت نمونه های خارجی می باشد (به دلیل ماهیت قطعات، نمونه سازی و انجام آزمون های استاندارد) اما پس از راه اندازی خط تولید قطعات، قیمت آن ها کاهش خواهد یافت. هزینه های ساخت شامل هزینه های ثابت و متغیر می شود. هزینه های ساخت هر عدد پیچ و مهره به شرح جداول ذیل آمده است:</a:t>
            </a:r>
            <a:endParaRPr lang="en-US" sz="1400" dirty="0">
              <a:cs typeface="B Nazanin" panose="00000400000000000000" pitchFamily="2" charset="-78"/>
            </a:endParaRPr>
          </a:p>
        </p:txBody>
      </p:sp>
      <p:sp>
        <p:nvSpPr>
          <p:cNvPr id="11" name="TextBox 10"/>
          <p:cNvSpPr txBox="1"/>
          <p:nvPr/>
        </p:nvSpPr>
        <p:spPr>
          <a:xfrm>
            <a:off x="744432" y="262494"/>
            <a:ext cx="5367647" cy="646331"/>
          </a:xfrm>
          <a:prstGeom prst="rect">
            <a:avLst/>
          </a:prstGeom>
          <a:noFill/>
        </p:spPr>
        <p:txBody>
          <a:bodyPr wrap="square" rtlCol="0">
            <a:spAutoFit/>
          </a:bodyPr>
          <a:lstStyle/>
          <a:p>
            <a:pPr algn="just" rtl="1"/>
            <a:r>
              <a:rPr lang="fa-IR" b="1" dirty="0" smtClean="0">
                <a:cs typeface="B Nazanin" panose="00000400000000000000" pitchFamily="2" charset="-78"/>
              </a:rPr>
              <a:t>هزینه های ساخت پیچ و مهره</a:t>
            </a:r>
          </a:p>
          <a:p>
            <a:pPr algn="just" rtl="1"/>
            <a:endParaRPr lang="en-US" dirty="0"/>
          </a:p>
        </p:txBody>
      </p:sp>
    </p:spTree>
    <p:extLst>
      <p:ext uri="{BB962C8B-B14F-4D97-AF65-F5344CB8AC3E}">
        <p14:creationId xmlns:p14="http://schemas.microsoft.com/office/powerpoint/2010/main" val="93481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0DE036-A1CB-4020-ACE4-08E83DEFDD68}"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11416834"/>
              </p:ext>
            </p:extLst>
          </p:nvPr>
        </p:nvGraphicFramePr>
        <p:xfrm>
          <a:off x="632257" y="900830"/>
          <a:ext cx="5754256" cy="6682075"/>
        </p:xfrm>
        <a:graphic>
          <a:graphicData uri="http://schemas.openxmlformats.org/drawingml/2006/table">
            <a:tbl>
              <a:tblPr rtl="1" firstRow="1" firstCol="1" bandRow="1">
                <a:tableStyleId>{5C22544A-7EE6-4342-B048-85BDC9FD1C3A}</a:tableStyleId>
              </a:tblPr>
              <a:tblGrid>
                <a:gridCol w="742868">
                  <a:extLst>
                    <a:ext uri="{9D8B030D-6E8A-4147-A177-3AD203B41FA5}">
                      <a16:colId xmlns:a16="http://schemas.microsoft.com/office/drawing/2014/main" val="949214402"/>
                    </a:ext>
                  </a:extLst>
                </a:gridCol>
                <a:gridCol w="3388125">
                  <a:extLst>
                    <a:ext uri="{9D8B030D-6E8A-4147-A177-3AD203B41FA5}">
                      <a16:colId xmlns:a16="http://schemas.microsoft.com/office/drawing/2014/main" val="2685421917"/>
                    </a:ext>
                  </a:extLst>
                </a:gridCol>
                <a:gridCol w="1623263">
                  <a:extLst>
                    <a:ext uri="{9D8B030D-6E8A-4147-A177-3AD203B41FA5}">
                      <a16:colId xmlns:a16="http://schemas.microsoft.com/office/drawing/2014/main" val="986526414"/>
                    </a:ext>
                  </a:extLst>
                </a:gridCol>
              </a:tblGrid>
              <a:tr h="235515">
                <a:tc rowSpan="2">
                  <a:txBody>
                    <a:bodyPr/>
                    <a:lstStyle/>
                    <a:p>
                      <a:pPr marL="0" marR="0" indent="0" algn="ctr" rtl="1">
                        <a:lnSpc>
                          <a:spcPct val="115000"/>
                        </a:lnSpc>
                        <a:spcBef>
                          <a:spcPts val="0"/>
                        </a:spcBef>
                        <a:spcAft>
                          <a:spcPts val="0"/>
                        </a:spcAft>
                      </a:pPr>
                      <a:r>
                        <a:rPr lang="ar-SA" sz="900" b="1">
                          <a:solidFill>
                            <a:srgbClr val="FFFF00"/>
                          </a:solidFill>
                          <a:effectLst/>
                          <a:cs typeface="B Nazanin" panose="00000400000000000000" pitchFamily="2" charset="-78"/>
                        </a:rPr>
                        <a:t>رديف</a:t>
                      </a:r>
                      <a:endParaRPr lang="en-US" sz="1050" b="1">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rgbClr val="002060"/>
                    </a:solidFill>
                  </a:tcPr>
                </a:tc>
                <a:tc rowSpan="2">
                  <a:txBody>
                    <a:bodyPr/>
                    <a:lstStyle/>
                    <a:p>
                      <a:pPr marL="0" marR="0" indent="0" algn="ctr" rtl="1">
                        <a:lnSpc>
                          <a:spcPct val="115000"/>
                        </a:lnSpc>
                        <a:spcBef>
                          <a:spcPts val="0"/>
                        </a:spcBef>
                        <a:spcAft>
                          <a:spcPts val="0"/>
                        </a:spcAft>
                      </a:pPr>
                      <a:r>
                        <a:rPr lang="ar-SA" sz="900" b="1" dirty="0">
                          <a:solidFill>
                            <a:srgbClr val="FFFF00"/>
                          </a:solidFill>
                          <a:effectLst/>
                          <a:cs typeface="B Nazanin" panose="00000400000000000000" pitchFamily="2" charset="-78"/>
                        </a:rPr>
                        <a:t>عنوان</a:t>
                      </a:r>
                      <a:endParaRPr lang="en-US" sz="1050" b="1"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rgbClr val="002060"/>
                    </a:solidFill>
                  </a:tcPr>
                </a:tc>
                <a:tc>
                  <a:txBody>
                    <a:bodyPr/>
                    <a:lstStyle/>
                    <a:p>
                      <a:pPr marL="0" marR="0" indent="0" algn="ctr" rtl="1">
                        <a:lnSpc>
                          <a:spcPct val="115000"/>
                        </a:lnSpc>
                        <a:spcBef>
                          <a:spcPts val="0"/>
                        </a:spcBef>
                        <a:spcAft>
                          <a:spcPts val="0"/>
                        </a:spcAft>
                      </a:pPr>
                      <a:r>
                        <a:rPr lang="ar-SA" sz="900" b="1" dirty="0">
                          <a:solidFill>
                            <a:srgbClr val="FFFF00"/>
                          </a:solidFill>
                          <a:effectLst/>
                          <a:cs typeface="B Nazanin" panose="00000400000000000000" pitchFamily="2" charset="-78"/>
                        </a:rPr>
                        <a:t>قيمت</a:t>
                      </a:r>
                      <a:endParaRPr lang="en-US" sz="1050" b="1"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rgbClr val="002060"/>
                    </a:solidFill>
                  </a:tcPr>
                </a:tc>
                <a:extLst>
                  <a:ext uri="{0D108BD9-81ED-4DB2-BD59-A6C34878D82A}">
                    <a16:rowId xmlns:a16="http://schemas.microsoft.com/office/drawing/2014/main" val="3061347296"/>
                  </a:ext>
                </a:extLst>
              </a:tr>
              <a:tr h="242875">
                <a:tc vMerge="1">
                  <a:txBody>
                    <a:bodyPr/>
                    <a:lstStyle/>
                    <a:p>
                      <a:endParaRPr lang="en-US"/>
                    </a:p>
                  </a:txBody>
                  <a:tcPr/>
                </a:tc>
                <a:tc vMerge="1">
                  <a:txBody>
                    <a:bodyPr/>
                    <a:lstStyle/>
                    <a:p>
                      <a:endParaRPr lang="en-US"/>
                    </a:p>
                  </a:txBody>
                  <a:tcPr/>
                </a:tc>
                <a:tc>
                  <a:txBody>
                    <a:bodyPr/>
                    <a:lstStyle/>
                    <a:p>
                      <a:pPr marL="0" marR="0" indent="0" algn="ctr" rtl="1">
                        <a:lnSpc>
                          <a:spcPct val="115000"/>
                        </a:lnSpc>
                        <a:spcBef>
                          <a:spcPts val="0"/>
                        </a:spcBef>
                        <a:spcAft>
                          <a:spcPts val="0"/>
                        </a:spcAft>
                      </a:pPr>
                      <a:r>
                        <a:rPr lang="ar-SA" sz="900" b="1" dirty="0">
                          <a:solidFill>
                            <a:srgbClr val="FFFF00"/>
                          </a:solidFill>
                          <a:effectLst/>
                          <a:cs typeface="B Nazanin" panose="00000400000000000000" pitchFamily="2" charset="-78"/>
                        </a:rPr>
                        <a:t>دلار</a:t>
                      </a:r>
                      <a:endParaRPr lang="en-US" sz="1050" b="1"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rgbClr val="002060"/>
                    </a:solidFill>
                  </a:tcPr>
                </a:tc>
                <a:extLst>
                  <a:ext uri="{0D108BD9-81ED-4DB2-BD59-A6C34878D82A}">
                    <a16:rowId xmlns:a16="http://schemas.microsoft.com/office/drawing/2014/main" val="3725585414"/>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0</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زمين </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826441004"/>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0-1</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ساخت ابنیه و سالن با مساحت حداقل 750متر مربع </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225,000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629218192"/>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1</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دانش فني و راه اندازي</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 </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843627304"/>
                  </a:ext>
                </a:extLst>
              </a:tr>
              <a:tr h="185242">
                <a:tc>
                  <a:txBody>
                    <a:bodyPr/>
                    <a:lstStyle/>
                    <a:p>
                      <a:pPr marL="0" marR="0" indent="0" algn="ctr" rtl="0">
                        <a:lnSpc>
                          <a:spcPct val="115000"/>
                        </a:lnSpc>
                        <a:spcBef>
                          <a:spcPts val="0"/>
                        </a:spcBef>
                        <a:spcAft>
                          <a:spcPts val="0"/>
                        </a:spcAft>
                      </a:pPr>
                      <a:r>
                        <a:rPr lang="en-US" sz="800">
                          <a:solidFill>
                            <a:schemeClr val="tx1"/>
                          </a:solidFill>
                          <a:effectLst/>
                        </a:rPr>
                        <a:t>1-1</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هزينه انتقال تكنولوژي و آموزش</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50,000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62639555"/>
                  </a:ext>
                </a:extLst>
              </a:tr>
              <a:tr h="185242">
                <a:tc>
                  <a:txBody>
                    <a:bodyPr/>
                    <a:lstStyle/>
                    <a:p>
                      <a:pPr marL="0" marR="0" indent="0" algn="ctr" rtl="0">
                        <a:lnSpc>
                          <a:spcPct val="115000"/>
                        </a:lnSpc>
                        <a:spcBef>
                          <a:spcPts val="0"/>
                        </a:spcBef>
                        <a:spcAft>
                          <a:spcPts val="0"/>
                        </a:spcAft>
                      </a:pPr>
                      <a:r>
                        <a:rPr lang="en-US" sz="800">
                          <a:solidFill>
                            <a:schemeClr val="tx1"/>
                          </a:solidFill>
                          <a:effectLst/>
                        </a:rPr>
                        <a:t>1-2</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هزينه استقرار پرسنل مهندسي (5 نفر)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10,000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308793240"/>
                  </a:ext>
                </a:extLst>
              </a:tr>
              <a:tr h="185242">
                <a:tc>
                  <a:txBody>
                    <a:bodyPr/>
                    <a:lstStyle/>
                    <a:p>
                      <a:pPr marL="0" marR="0" indent="0" algn="ctr" rtl="0">
                        <a:lnSpc>
                          <a:spcPct val="115000"/>
                        </a:lnSpc>
                        <a:spcBef>
                          <a:spcPts val="0"/>
                        </a:spcBef>
                        <a:spcAft>
                          <a:spcPts val="0"/>
                        </a:spcAft>
                      </a:pPr>
                      <a:r>
                        <a:rPr lang="en-US" sz="800">
                          <a:solidFill>
                            <a:schemeClr val="tx1"/>
                          </a:solidFill>
                          <a:effectLst/>
                        </a:rPr>
                        <a:t>1-3</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هزينه استقرار پرسنل تكنسين (12 نفر)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7,200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130442257"/>
                  </a:ext>
                </a:extLst>
              </a:tr>
              <a:tr h="301634">
                <a:tc>
                  <a:txBody>
                    <a:bodyPr/>
                    <a:lstStyle/>
                    <a:p>
                      <a:pPr marL="0" marR="0" indent="0" algn="ctr" rtl="0">
                        <a:lnSpc>
                          <a:spcPct val="115000"/>
                        </a:lnSpc>
                        <a:spcBef>
                          <a:spcPts val="0"/>
                        </a:spcBef>
                        <a:spcAft>
                          <a:spcPts val="0"/>
                        </a:spcAft>
                      </a:pPr>
                      <a:r>
                        <a:rPr lang="en-US" sz="8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تجهیزات جهت راه اندازی کارگاه ساخت قطعات ماینور پارت(خريد -نصب و راه اندازي)</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 </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509234280"/>
                  </a:ext>
                </a:extLst>
              </a:tr>
              <a:tr h="185242">
                <a:tc>
                  <a:txBody>
                    <a:bodyPr/>
                    <a:lstStyle/>
                    <a:p>
                      <a:pPr marL="0" marR="0" indent="0" algn="ctr" rtl="0">
                        <a:lnSpc>
                          <a:spcPct val="115000"/>
                        </a:lnSpc>
                        <a:spcBef>
                          <a:spcPts val="0"/>
                        </a:spcBef>
                        <a:spcAft>
                          <a:spcPts val="0"/>
                        </a:spcAft>
                      </a:pPr>
                      <a:r>
                        <a:rPr lang="en-US" sz="800">
                          <a:solidFill>
                            <a:schemeClr val="tx1"/>
                          </a:solidFill>
                          <a:effectLst/>
                        </a:rPr>
                        <a:t>2-1</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كوره  عملیات حرارتی  (اتمسفر محافظت شده)</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60,000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5192954"/>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2-2</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latin typeface="+mn-lt"/>
                          <a:ea typeface="+mn-ea"/>
                          <a:cs typeface="B Nazanin" panose="00000400000000000000" pitchFamily="2" charset="-78"/>
                        </a:rPr>
                        <a:t>کوره</a:t>
                      </a:r>
                      <a:r>
                        <a:rPr lang="fa-IR" sz="1100" baseline="0" dirty="0" smtClean="0">
                          <a:effectLst/>
                          <a:latin typeface="+mn-lt"/>
                          <a:ea typeface="+mn-ea"/>
                          <a:cs typeface="B Nazanin" panose="00000400000000000000" pitchFamily="2" charset="-78"/>
                        </a:rPr>
                        <a:t> عملیات حرارتی کوئنچ-سیل</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90,000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077457249"/>
                  </a:ext>
                </a:extLst>
              </a:tr>
              <a:tr h="185242">
                <a:tc>
                  <a:txBody>
                    <a:bodyPr/>
                    <a:lstStyle/>
                    <a:p>
                      <a:pPr marL="0" marR="0" indent="0" algn="ctr" rtl="0">
                        <a:lnSpc>
                          <a:spcPct val="115000"/>
                        </a:lnSpc>
                        <a:spcBef>
                          <a:spcPts val="0"/>
                        </a:spcBef>
                        <a:spcAft>
                          <a:spcPts val="0"/>
                        </a:spcAft>
                      </a:pPr>
                      <a:r>
                        <a:rPr lang="en-US" sz="800">
                          <a:solidFill>
                            <a:schemeClr val="tx1"/>
                          </a:solidFill>
                          <a:effectLst/>
                        </a:rPr>
                        <a:t>2-3</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a:t>
                      </a:r>
                      <a:r>
                        <a:rPr lang="fa-IR" sz="1100" baseline="0" dirty="0" smtClean="0">
                          <a:effectLst/>
                          <a:cs typeface="B Nazanin" panose="00000400000000000000" pitchFamily="2" charset="-78"/>
                        </a:rPr>
                        <a:t> فورج سرد تولید مهره</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50,000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839610652"/>
                  </a:ext>
                </a:extLst>
              </a:tr>
              <a:tr h="185242">
                <a:tc>
                  <a:txBody>
                    <a:bodyPr/>
                    <a:lstStyle/>
                    <a:p>
                      <a:pPr marL="0" marR="0" indent="0" algn="ctr" rtl="0">
                        <a:lnSpc>
                          <a:spcPct val="115000"/>
                        </a:lnSpc>
                        <a:spcBef>
                          <a:spcPts val="0"/>
                        </a:spcBef>
                        <a:spcAft>
                          <a:spcPts val="0"/>
                        </a:spcAft>
                      </a:pPr>
                      <a:r>
                        <a:rPr lang="en-US" sz="800">
                          <a:solidFill>
                            <a:schemeClr val="tx1"/>
                          </a:solidFill>
                          <a:effectLst/>
                        </a:rPr>
                        <a:t>2-4</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a:t>
                      </a:r>
                      <a:r>
                        <a:rPr lang="fa-IR" sz="1100" baseline="0" dirty="0" smtClean="0">
                          <a:effectLst/>
                          <a:cs typeface="B Nazanin" panose="00000400000000000000" pitchFamily="2" charset="-78"/>
                        </a:rPr>
                        <a:t> فورج سرد تولید پیچ</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120,000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316124482"/>
                  </a:ext>
                </a:extLst>
              </a:tr>
              <a:tr h="185242">
                <a:tc>
                  <a:txBody>
                    <a:bodyPr/>
                    <a:lstStyle/>
                    <a:p>
                      <a:pPr marL="0" marR="0" indent="0" algn="ctr" rtl="0">
                        <a:lnSpc>
                          <a:spcPct val="115000"/>
                        </a:lnSpc>
                        <a:spcBef>
                          <a:spcPts val="0"/>
                        </a:spcBef>
                        <a:spcAft>
                          <a:spcPts val="0"/>
                        </a:spcAft>
                      </a:pPr>
                      <a:r>
                        <a:rPr lang="en-US" sz="800">
                          <a:solidFill>
                            <a:schemeClr val="tx1"/>
                          </a:solidFill>
                          <a:effectLst/>
                        </a:rPr>
                        <a:t>2-5</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cs typeface="B Nazanin" panose="00000400000000000000" pitchFamily="2" charset="-78"/>
                        </a:rPr>
                        <a:t>دستگاه پرس 160 تن + کوره القایی</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90,000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243434842"/>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2-6</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cs typeface="B Nazanin" panose="00000400000000000000" pitchFamily="2" charset="-78"/>
                        </a:rPr>
                        <a:t>دستگاه کله زنی</a:t>
                      </a:r>
                      <a:r>
                        <a:rPr lang="fa-IR" sz="1100" baseline="0" dirty="0" smtClean="0">
                          <a:effectLst/>
                          <a:cs typeface="B Nazanin" panose="00000400000000000000" pitchFamily="2" charset="-78"/>
                        </a:rPr>
                        <a:t> سرد ریوت</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10,000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482204549"/>
                  </a:ext>
                </a:extLst>
              </a:tr>
              <a:tr h="185242">
                <a:tc>
                  <a:txBody>
                    <a:bodyPr/>
                    <a:lstStyle/>
                    <a:p>
                      <a:pPr marL="0" marR="0" indent="0" algn="ctr" rtl="0">
                        <a:lnSpc>
                          <a:spcPct val="115000"/>
                        </a:lnSpc>
                        <a:spcBef>
                          <a:spcPts val="0"/>
                        </a:spcBef>
                        <a:spcAft>
                          <a:spcPts val="0"/>
                        </a:spcAft>
                      </a:pPr>
                      <a:r>
                        <a:rPr lang="en-US" sz="800">
                          <a:solidFill>
                            <a:schemeClr val="tx1"/>
                          </a:solidFill>
                          <a:effectLst/>
                        </a:rPr>
                        <a:t>2-7</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پرس برک</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30,000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64268795"/>
                  </a:ext>
                </a:extLst>
              </a:tr>
              <a:tr h="185242">
                <a:tc>
                  <a:txBody>
                    <a:bodyPr/>
                    <a:lstStyle/>
                    <a:p>
                      <a:pPr marL="0" marR="0" indent="0" algn="ctr" rtl="0">
                        <a:lnSpc>
                          <a:spcPct val="115000"/>
                        </a:lnSpc>
                        <a:spcBef>
                          <a:spcPts val="0"/>
                        </a:spcBef>
                        <a:spcAft>
                          <a:spcPts val="0"/>
                        </a:spcAft>
                      </a:pPr>
                      <a:r>
                        <a:rPr lang="en-US" sz="800">
                          <a:solidFill>
                            <a:schemeClr val="tx1"/>
                          </a:solidFill>
                          <a:effectLst/>
                        </a:rPr>
                        <a:t>2-8</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a:t>
                      </a:r>
                      <a:r>
                        <a:rPr lang="ar-SA" sz="1100" dirty="0" smtClean="0">
                          <a:effectLst/>
                          <a:cs typeface="B Nazanin" panose="00000400000000000000" pitchFamily="2" charset="-78"/>
                        </a:rPr>
                        <a:t>وایر </a:t>
                      </a:r>
                      <a:r>
                        <a:rPr lang="ar-SA" sz="1100" dirty="0">
                          <a:effectLst/>
                          <a:cs typeface="B Nazanin" panose="00000400000000000000" pitchFamily="2" charset="-78"/>
                        </a:rPr>
                        <a:t>کات</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50,000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714972533"/>
                  </a:ext>
                </a:extLst>
              </a:tr>
              <a:tr h="185242">
                <a:tc>
                  <a:txBody>
                    <a:bodyPr/>
                    <a:lstStyle/>
                    <a:p>
                      <a:pPr marL="0" marR="0" indent="0" algn="ctr" rtl="0">
                        <a:lnSpc>
                          <a:spcPct val="115000"/>
                        </a:lnSpc>
                        <a:spcBef>
                          <a:spcPts val="0"/>
                        </a:spcBef>
                        <a:spcAft>
                          <a:spcPts val="0"/>
                        </a:spcAft>
                      </a:pPr>
                      <a:r>
                        <a:rPr lang="en-US" sz="800">
                          <a:solidFill>
                            <a:schemeClr val="tx1"/>
                          </a:solidFill>
                          <a:effectLst/>
                        </a:rPr>
                        <a:t>2-9</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تجهيزات برش مواد اوليه</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10,000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4026282616"/>
                  </a:ext>
                </a:extLst>
              </a:tr>
              <a:tr h="185242">
                <a:tc>
                  <a:txBody>
                    <a:bodyPr/>
                    <a:lstStyle/>
                    <a:p>
                      <a:pPr marL="0" marR="0" indent="0" algn="ctr" rtl="0">
                        <a:lnSpc>
                          <a:spcPct val="115000"/>
                        </a:lnSpc>
                        <a:spcBef>
                          <a:spcPts val="0"/>
                        </a:spcBef>
                        <a:spcAft>
                          <a:spcPts val="0"/>
                        </a:spcAft>
                      </a:pPr>
                      <a:r>
                        <a:rPr lang="en-US" sz="800">
                          <a:solidFill>
                            <a:schemeClr val="tx1"/>
                          </a:solidFill>
                          <a:effectLst/>
                        </a:rPr>
                        <a:t>2-10</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اسپارک</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a:effectLst/>
                          <a:cs typeface="B Nazanin" panose="00000400000000000000" pitchFamily="2" charset="-78"/>
                        </a:rPr>
                        <a:t>50,000</a:t>
                      </a:r>
                      <a:endParaRPr lang="en-US" sz="12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179734556"/>
                  </a:ext>
                </a:extLst>
              </a:tr>
              <a:tr h="185242">
                <a:tc>
                  <a:txBody>
                    <a:bodyPr/>
                    <a:lstStyle/>
                    <a:p>
                      <a:pPr marL="0" marR="0" indent="0" algn="ctr" rtl="0">
                        <a:lnSpc>
                          <a:spcPct val="115000"/>
                        </a:lnSpc>
                        <a:spcBef>
                          <a:spcPts val="0"/>
                        </a:spcBef>
                        <a:spcAft>
                          <a:spcPts val="0"/>
                        </a:spcAft>
                      </a:pPr>
                      <a:r>
                        <a:rPr lang="en-US" sz="800">
                          <a:solidFill>
                            <a:schemeClr val="tx1"/>
                          </a:solidFill>
                          <a:effectLst/>
                        </a:rPr>
                        <a:t>2-11</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رولینگ رزوه</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40,000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122505630"/>
                  </a:ext>
                </a:extLst>
              </a:tr>
              <a:tr h="185242">
                <a:tc>
                  <a:txBody>
                    <a:bodyPr/>
                    <a:lstStyle/>
                    <a:p>
                      <a:pPr marL="0" marR="0" indent="0" algn="ctr" rtl="0">
                        <a:lnSpc>
                          <a:spcPct val="115000"/>
                        </a:lnSpc>
                        <a:spcBef>
                          <a:spcPts val="0"/>
                        </a:spcBef>
                        <a:spcAft>
                          <a:spcPts val="0"/>
                        </a:spcAft>
                      </a:pPr>
                      <a:r>
                        <a:rPr lang="en-US" sz="800">
                          <a:solidFill>
                            <a:schemeClr val="tx1"/>
                          </a:solidFill>
                          <a:effectLst/>
                        </a:rPr>
                        <a:t>2-12</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cs typeface="B Nazanin" panose="00000400000000000000" pitchFamily="2" charset="-78"/>
                        </a:rPr>
                        <a:t>غلطک های رزوه زنی</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60,000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527648099"/>
                  </a:ext>
                </a:extLst>
              </a:tr>
              <a:tr h="185242">
                <a:tc>
                  <a:txBody>
                    <a:bodyPr/>
                    <a:lstStyle/>
                    <a:p>
                      <a:pPr marL="0" marR="0" indent="0" algn="ctr" rtl="0">
                        <a:lnSpc>
                          <a:spcPct val="115000"/>
                        </a:lnSpc>
                        <a:spcBef>
                          <a:spcPts val="0"/>
                        </a:spcBef>
                        <a:spcAft>
                          <a:spcPts val="0"/>
                        </a:spcAft>
                      </a:pPr>
                      <a:r>
                        <a:rPr lang="en-US" sz="800">
                          <a:solidFill>
                            <a:schemeClr val="tx1"/>
                          </a:solidFill>
                          <a:effectLst/>
                        </a:rPr>
                        <a:t>2-13</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برش لیزر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75,000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653443960"/>
                  </a:ext>
                </a:extLst>
              </a:tr>
              <a:tr h="185242">
                <a:tc>
                  <a:txBody>
                    <a:bodyPr/>
                    <a:lstStyle/>
                    <a:p>
                      <a:pPr marL="0" marR="0" indent="0" algn="ctr" rtl="0">
                        <a:lnSpc>
                          <a:spcPct val="115000"/>
                        </a:lnSpc>
                        <a:spcBef>
                          <a:spcPts val="0"/>
                        </a:spcBef>
                        <a:spcAft>
                          <a:spcPts val="0"/>
                        </a:spcAft>
                      </a:pPr>
                      <a:r>
                        <a:rPr lang="en-US" sz="800">
                          <a:solidFill>
                            <a:schemeClr val="tx1"/>
                          </a:solidFill>
                          <a:effectLst/>
                        </a:rPr>
                        <a:t>2-14</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a:t>
                      </a:r>
                      <a:r>
                        <a:rPr lang="fa-IR" sz="1100" baseline="0" dirty="0" smtClean="0">
                          <a:effectLst/>
                          <a:cs typeface="B Nazanin" panose="00000400000000000000" pitchFamily="2" charset="-78"/>
                        </a:rPr>
                        <a:t> </a:t>
                      </a:r>
                      <a:r>
                        <a:rPr lang="fa-IR" sz="1100" dirty="0" smtClean="0">
                          <a:effectLst/>
                          <a:cs typeface="B Nazanin" panose="00000400000000000000" pitchFamily="2" charset="-78"/>
                        </a:rPr>
                        <a:t>سوپر</a:t>
                      </a:r>
                      <a:r>
                        <a:rPr lang="fa-IR" sz="1100" baseline="0" dirty="0" smtClean="0">
                          <a:effectLst/>
                          <a:cs typeface="B Nazanin" panose="00000400000000000000" pitchFamily="2" charset="-78"/>
                        </a:rPr>
                        <a:t> دریل</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30,000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332054401"/>
                  </a:ext>
                </a:extLst>
              </a:tr>
              <a:tr h="185242">
                <a:tc>
                  <a:txBody>
                    <a:bodyPr/>
                    <a:lstStyle/>
                    <a:p>
                      <a:pPr marL="0" marR="0" indent="0" algn="ctr" rtl="0">
                        <a:lnSpc>
                          <a:spcPct val="115000"/>
                        </a:lnSpc>
                        <a:spcBef>
                          <a:spcPts val="0"/>
                        </a:spcBef>
                        <a:spcAft>
                          <a:spcPts val="0"/>
                        </a:spcAft>
                      </a:pPr>
                      <a:r>
                        <a:rPr lang="en-US" sz="800">
                          <a:solidFill>
                            <a:schemeClr val="tx1"/>
                          </a:solidFill>
                          <a:effectLst/>
                        </a:rPr>
                        <a:t>2-15</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تراش منوال</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30,000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896983076"/>
                  </a:ext>
                </a:extLst>
              </a:tr>
              <a:tr h="185242">
                <a:tc>
                  <a:txBody>
                    <a:bodyPr/>
                    <a:lstStyle/>
                    <a:p>
                      <a:pPr marL="0" marR="0" indent="0" algn="ctr" rtl="0">
                        <a:lnSpc>
                          <a:spcPct val="115000"/>
                        </a:lnSpc>
                        <a:spcBef>
                          <a:spcPts val="0"/>
                        </a:spcBef>
                        <a:spcAft>
                          <a:spcPts val="0"/>
                        </a:spcAft>
                      </a:pPr>
                      <a:r>
                        <a:rPr lang="en-US" sz="800">
                          <a:solidFill>
                            <a:schemeClr val="tx1"/>
                          </a:solidFill>
                          <a:effectLst/>
                        </a:rPr>
                        <a:t>2-16</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فرز منوال</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60,000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419618951"/>
                  </a:ext>
                </a:extLst>
              </a:tr>
              <a:tr h="185242">
                <a:tc>
                  <a:txBody>
                    <a:bodyPr/>
                    <a:lstStyle/>
                    <a:p>
                      <a:pPr marL="0" marR="0" indent="0" algn="ctr" rtl="0">
                        <a:lnSpc>
                          <a:spcPct val="115000"/>
                        </a:lnSpc>
                        <a:spcBef>
                          <a:spcPts val="0"/>
                        </a:spcBef>
                        <a:spcAft>
                          <a:spcPts val="0"/>
                        </a:spcAft>
                      </a:pPr>
                      <a:r>
                        <a:rPr lang="en-US" sz="800">
                          <a:solidFill>
                            <a:schemeClr val="tx1"/>
                          </a:solidFill>
                          <a:effectLst/>
                        </a:rPr>
                        <a:t>2-17</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فرز</a:t>
                      </a:r>
                      <a:r>
                        <a:rPr lang="fa-IR" sz="1100" baseline="0" dirty="0" smtClean="0">
                          <a:effectLst/>
                          <a:cs typeface="B Nazanin" panose="00000400000000000000" pitchFamily="2" charset="-78"/>
                        </a:rPr>
                        <a:t> </a:t>
                      </a:r>
                      <a:r>
                        <a:rPr lang="en-US" sz="1100" baseline="0" dirty="0" smtClean="0">
                          <a:effectLst/>
                          <a:cs typeface="B Nazanin" panose="00000400000000000000" pitchFamily="2" charset="-78"/>
                        </a:rPr>
                        <a:t>CNC</a:t>
                      </a:r>
                      <a:r>
                        <a:rPr lang="fa-IR" sz="1100" baseline="0" dirty="0" smtClean="0">
                          <a:effectLst/>
                          <a:cs typeface="B Nazanin" panose="00000400000000000000" pitchFamily="2" charset="-78"/>
                        </a:rPr>
                        <a:t> سه محور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150,000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726890737"/>
                  </a:ext>
                </a:extLst>
              </a:tr>
              <a:tr h="185242">
                <a:tc>
                  <a:txBody>
                    <a:bodyPr/>
                    <a:lstStyle/>
                    <a:p>
                      <a:pPr marL="0" marR="0" indent="0" algn="ctr" rtl="0">
                        <a:lnSpc>
                          <a:spcPct val="115000"/>
                        </a:lnSpc>
                        <a:spcBef>
                          <a:spcPts val="0"/>
                        </a:spcBef>
                        <a:spcAft>
                          <a:spcPts val="0"/>
                        </a:spcAft>
                      </a:pPr>
                      <a:r>
                        <a:rPr lang="en-US" sz="800">
                          <a:solidFill>
                            <a:schemeClr val="tx1"/>
                          </a:solidFill>
                          <a:effectLst/>
                        </a:rPr>
                        <a:t>2-18</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تراش</a:t>
                      </a:r>
                      <a:r>
                        <a:rPr lang="fa-IR" sz="1100" baseline="0" dirty="0" smtClean="0">
                          <a:effectLst/>
                          <a:cs typeface="B Nazanin" panose="00000400000000000000" pitchFamily="2" charset="-78"/>
                        </a:rPr>
                        <a:t> </a:t>
                      </a:r>
                      <a:r>
                        <a:rPr lang="en-US" sz="1100" baseline="0" dirty="0" smtClean="0">
                          <a:effectLst/>
                          <a:cs typeface="B Nazanin" panose="00000400000000000000" pitchFamily="2" charset="-78"/>
                        </a:rPr>
                        <a:t>CNC</a:t>
                      </a:r>
                      <a:r>
                        <a:rPr lang="fa-IR" sz="1100" baseline="0" dirty="0" smtClean="0">
                          <a:effectLst/>
                          <a:cs typeface="B Nazanin" panose="00000400000000000000" pitchFamily="2" charset="-78"/>
                        </a:rPr>
                        <a:t> (2 یا 3 محور)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100,000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530428578"/>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2-19</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cs typeface="B Nazanin" panose="00000400000000000000" pitchFamily="2" charset="-78"/>
                        </a:rPr>
                        <a:t>دستگاه سنگ مغناطیس (تخت) </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60,000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36005499"/>
                  </a:ext>
                </a:extLst>
              </a:tr>
              <a:tr h="185242">
                <a:tc>
                  <a:txBody>
                    <a:bodyPr/>
                    <a:lstStyle/>
                    <a:p>
                      <a:pPr marL="0" marR="0" indent="0" algn="ctr" rtl="0">
                        <a:lnSpc>
                          <a:spcPct val="115000"/>
                        </a:lnSpc>
                        <a:spcBef>
                          <a:spcPts val="0"/>
                        </a:spcBef>
                        <a:spcAft>
                          <a:spcPts val="0"/>
                        </a:spcAft>
                      </a:pPr>
                      <a:r>
                        <a:rPr lang="en-US" sz="800">
                          <a:solidFill>
                            <a:schemeClr val="tx1"/>
                          </a:solidFill>
                          <a:effectLst/>
                        </a:rPr>
                        <a:t>2-20</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127000" algn="r" rtl="0">
                        <a:lnSpc>
                          <a:spcPct val="115000"/>
                        </a:lnSpc>
                        <a:spcBef>
                          <a:spcPts val="0"/>
                        </a:spcBef>
                        <a:spcAft>
                          <a:spcPts val="0"/>
                        </a:spcAft>
                      </a:pPr>
                      <a:r>
                        <a:rPr lang="fa-IR" sz="1100" dirty="0" smtClean="0">
                          <a:effectLst/>
                          <a:cs typeface="B Nazanin" panose="00000400000000000000" pitchFamily="2" charset="-78"/>
                        </a:rPr>
                        <a:t>دستگاه سنگ محور</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60,000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301552131"/>
                  </a:ext>
                </a:extLst>
              </a:tr>
              <a:tr h="185242">
                <a:tc>
                  <a:txBody>
                    <a:bodyPr/>
                    <a:lstStyle/>
                    <a:p>
                      <a:pPr marL="0" marR="0" indent="0" algn="ctr" rtl="0">
                        <a:lnSpc>
                          <a:spcPct val="115000"/>
                        </a:lnSpc>
                        <a:spcBef>
                          <a:spcPts val="0"/>
                        </a:spcBef>
                        <a:spcAft>
                          <a:spcPts val="0"/>
                        </a:spcAft>
                      </a:pPr>
                      <a:r>
                        <a:rPr lang="en-US" sz="800">
                          <a:solidFill>
                            <a:schemeClr val="tx1"/>
                          </a:solidFill>
                          <a:effectLst/>
                        </a:rPr>
                        <a:t>2-21</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0">
                        <a:lnSpc>
                          <a:spcPct val="115000"/>
                        </a:lnSpc>
                        <a:spcBef>
                          <a:spcPts val="0"/>
                        </a:spcBef>
                        <a:spcAft>
                          <a:spcPts val="0"/>
                        </a:spcAft>
                      </a:pPr>
                      <a:r>
                        <a:rPr lang="fa-IR" sz="1100" dirty="0" smtClean="0">
                          <a:effectLst/>
                          <a:cs typeface="B Nazanin" panose="00000400000000000000" pitchFamily="2" charset="-78"/>
                        </a:rPr>
                        <a:t>دستگاه سنگ سنترلس</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60,000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344544769"/>
                  </a:ext>
                </a:extLst>
              </a:tr>
              <a:tr h="185242">
                <a:tc>
                  <a:txBody>
                    <a:bodyPr/>
                    <a:lstStyle/>
                    <a:p>
                      <a:pPr marL="0" marR="0" indent="0" algn="ctr" rtl="0">
                        <a:lnSpc>
                          <a:spcPct val="115000"/>
                        </a:lnSpc>
                        <a:spcBef>
                          <a:spcPts val="0"/>
                        </a:spcBef>
                        <a:spcAft>
                          <a:spcPts val="0"/>
                        </a:spcAft>
                      </a:pPr>
                      <a:r>
                        <a:rPr lang="en-US" sz="800">
                          <a:solidFill>
                            <a:schemeClr val="tx1"/>
                          </a:solidFill>
                          <a:effectLst/>
                        </a:rPr>
                        <a:t>2-22</a:t>
                      </a:r>
                      <a:endParaRPr lang="en-US" sz="100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fa-IR" sz="1100" dirty="0" smtClean="0">
                          <a:effectLst/>
                          <a:cs typeface="B Nazanin" panose="00000400000000000000" pitchFamily="2" charset="-78"/>
                        </a:rPr>
                        <a:t>دستگاه دریل رادیال</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120,000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1630753528"/>
                  </a:ext>
                </a:extLst>
              </a:tr>
              <a:tr h="185242">
                <a:tc>
                  <a:txBody>
                    <a:bodyPr/>
                    <a:lstStyle/>
                    <a:p>
                      <a:pPr marL="0" marR="0" indent="0" algn="ctr" rtl="0">
                        <a:lnSpc>
                          <a:spcPct val="115000"/>
                        </a:lnSpc>
                        <a:spcBef>
                          <a:spcPts val="0"/>
                        </a:spcBef>
                        <a:spcAft>
                          <a:spcPts val="0"/>
                        </a:spcAft>
                      </a:pPr>
                      <a:r>
                        <a:rPr lang="en-US" sz="800" dirty="0">
                          <a:solidFill>
                            <a:schemeClr val="tx1"/>
                          </a:solidFill>
                          <a:effectLst/>
                        </a:rPr>
                        <a:t>2-23</a:t>
                      </a:r>
                      <a:endParaRPr lang="en-US" sz="1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r" rtl="1">
                        <a:lnSpc>
                          <a:spcPct val="115000"/>
                        </a:lnSpc>
                        <a:spcBef>
                          <a:spcPts val="0"/>
                        </a:spcBef>
                        <a:spcAft>
                          <a:spcPts val="0"/>
                        </a:spcAft>
                      </a:pPr>
                      <a:r>
                        <a:rPr lang="ar-SA" sz="1100" dirty="0">
                          <a:effectLst/>
                          <a:cs typeface="B Nazanin" panose="00000400000000000000" pitchFamily="2" charset="-78"/>
                        </a:rPr>
                        <a:t>تجهيزات بازرسي و اندازه گیری </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1">
                        <a:lnSpc>
                          <a:spcPct val="115000"/>
                        </a:lnSpc>
                        <a:spcBef>
                          <a:spcPts val="0"/>
                        </a:spcBef>
                        <a:spcAft>
                          <a:spcPts val="0"/>
                        </a:spcAft>
                      </a:pPr>
                      <a:r>
                        <a:rPr lang="ar-SA" sz="1050" dirty="0">
                          <a:effectLst/>
                          <a:cs typeface="B Nazanin" panose="00000400000000000000" pitchFamily="2" charset="-78"/>
                        </a:rPr>
                        <a:t>40,000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2632548137"/>
                  </a:ext>
                </a:extLst>
              </a:tr>
              <a:tr h="227319">
                <a:tc>
                  <a:txBody>
                    <a:bodyPr/>
                    <a:lstStyle/>
                    <a:p>
                      <a:pPr marL="0" marR="0" indent="0" algn="ctr" rtl="0">
                        <a:lnSpc>
                          <a:spcPct val="115000"/>
                        </a:lnSpc>
                        <a:spcBef>
                          <a:spcPts val="0"/>
                        </a:spcBef>
                        <a:spcAft>
                          <a:spcPts val="0"/>
                        </a:spcAft>
                      </a:pPr>
                      <a:r>
                        <a:rPr lang="en-US" sz="800">
                          <a:effectLst/>
                        </a:rPr>
                        <a:t> </a:t>
                      </a:r>
                      <a:endParaRPr lang="en-US" sz="100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0">
                        <a:lnSpc>
                          <a:spcPct val="115000"/>
                        </a:lnSpc>
                        <a:spcBef>
                          <a:spcPts val="0"/>
                        </a:spcBef>
                        <a:spcAft>
                          <a:spcPts val="0"/>
                        </a:spcAft>
                      </a:pPr>
                      <a:r>
                        <a:rPr lang="ar-SA" sz="1050" dirty="0">
                          <a:effectLst/>
                          <a:cs typeface="B Nazanin" panose="00000400000000000000" pitchFamily="2" charset="-78"/>
                        </a:rPr>
                        <a:t> مجموع</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tc>
                  <a:txBody>
                    <a:bodyPr/>
                    <a:lstStyle/>
                    <a:p>
                      <a:pPr marL="0" marR="0" indent="0" algn="ctr" rtl="0">
                        <a:lnSpc>
                          <a:spcPct val="115000"/>
                        </a:lnSpc>
                        <a:spcBef>
                          <a:spcPts val="0"/>
                        </a:spcBef>
                        <a:spcAft>
                          <a:spcPts val="0"/>
                        </a:spcAft>
                      </a:pPr>
                      <a:r>
                        <a:rPr lang="en-US" sz="1050" dirty="0">
                          <a:effectLst/>
                          <a:cs typeface="B Nazanin" panose="00000400000000000000" pitchFamily="2" charset="-78"/>
                        </a:rPr>
                        <a:t>$1,737,200</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58059" marR="58059" marT="0" marB="0" anchor="ctr">
                    <a:solidFill>
                      <a:schemeClr val="bg1">
                        <a:lumMod val="75000"/>
                      </a:schemeClr>
                    </a:solidFill>
                  </a:tcPr>
                </a:tc>
                <a:extLst>
                  <a:ext uri="{0D108BD9-81ED-4DB2-BD59-A6C34878D82A}">
                    <a16:rowId xmlns:a16="http://schemas.microsoft.com/office/drawing/2014/main" val="896940923"/>
                  </a:ext>
                </a:extLst>
              </a:tr>
            </a:tbl>
          </a:graphicData>
        </a:graphic>
      </p:graphicFrame>
      <p:sp>
        <p:nvSpPr>
          <p:cNvPr id="2" name="TextBox 1"/>
          <p:cNvSpPr txBox="1"/>
          <p:nvPr/>
        </p:nvSpPr>
        <p:spPr>
          <a:xfrm>
            <a:off x="1988820" y="198120"/>
            <a:ext cx="4397693" cy="646331"/>
          </a:xfrm>
          <a:prstGeom prst="rect">
            <a:avLst/>
          </a:prstGeom>
          <a:noFill/>
        </p:spPr>
        <p:txBody>
          <a:bodyPr wrap="square" rtlCol="0">
            <a:spAutoFit/>
          </a:bodyPr>
          <a:lstStyle/>
          <a:p>
            <a:pPr algn="r" rtl="1"/>
            <a:r>
              <a:rPr lang="fa-IR" b="1" dirty="0">
                <a:cs typeface="B Nazanin" panose="00000400000000000000" pitchFamily="2" charset="-78"/>
              </a:rPr>
              <a:t>هزینه های اولیه راه اندازی کارخانه ماینور پارت</a:t>
            </a:r>
          </a:p>
          <a:p>
            <a:pPr algn="r" rtl="1"/>
            <a:endParaRPr lang="en-US" dirty="0"/>
          </a:p>
        </p:txBody>
      </p:sp>
    </p:spTree>
    <p:extLst>
      <p:ext uri="{BB962C8B-B14F-4D97-AF65-F5344CB8AC3E}">
        <p14:creationId xmlns:p14="http://schemas.microsoft.com/office/powerpoint/2010/main" val="212551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0DE036-A1CB-4020-ACE4-08E83DEFDD68}" type="slidenum">
              <a:rPr lang="en-US" smtClean="0"/>
              <a:t>9</a:t>
            </a:fld>
            <a:endParaRPr lang="en-US"/>
          </a:p>
        </p:txBody>
      </p:sp>
      <p:sp>
        <p:nvSpPr>
          <p:cNvPr id="3" name="Rounded Rectangle 2"/>
          <p:cNvSpPr/>
          <p:nvPr/>
        </p:nvSpPr>
        <p:spPr>
          <a:xfrm>
            <a:off x="2482850" y="469900"/>
            <a:ext cx="3903663"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FF00"/>
                </a:solidFill>
                <a:cs typeface="B Nazanin" panose="00000400000000000000" pitchFamily="2" charset="-78"/>
              </a:rPr>
              <a:t>وضعیت عمق ساخت و تامین مواد اولیه-پیچ و مهره</a:t>
            </a:r>
          </a:p>
        </p:txBody>
      </p:sp>
      <p:pic>
        <p:nvPicPr>
          <p:cNvPr id="5" name="Picture 4"/>
          <p:cNvPicPr>
            <a:picLocks noChangeAspect="1"/>
          </p:cNvPicPr>
          <p:nvPr/>
        </p:nvPicPr>
        <p:blipFill>
          <a:blip r:embed="rId2"/>
          <a:stretch>
            <a:fillRect/>
          </a:stretch>
        </p:blipFill>
        <p:spPr>
          <a:xfrm>
            <a:off x="638175" y="2237819"/>
            <a:ext cx="5581650" cy="5857875"/>
          </a:xfrm>
          <a:prstGeom prst="rect">
            <a:avLst/>
          </a:prstGeom>
        </p:spPr>
      </p:pic>
    </p:spTree>
    <p:extLst>
      <p:ext uri="{BB962C8B-B14F-4D97-AF65-F5344CB8AC3E}">
        <p14:creationId xmlns:p14="http://schemas.microsoft.com/office/powerpoint/2010/main" val="331454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1880</Words>
  <Application>Microsoft Office PowerPoint</Application>
  <PresentationFormat>A4 Paper (210x297 mm)</PresentationFormat>
  <Paragraphs>421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Agency FB</vt:lpstr>
      <vt:lpstr>Arial</vt:lpstr>
      <vt:lpstr>B Nazanin</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Aghaeiattar.Milad</dc:creator>
  <cp:lastModifiedBy>Aghaeiattar.Milad</cp:lastModifiedBy>
  <cp:revision>83</cp:revision>
  <dcterms:created xsi:type="dcterms:W3CDTF">2024-08-17T02:45:27Z</dcterms:created>
  <dcterms:modified xsi:type="dcterms:W3CDTF">2024-09-16T07:11:17Z</dcterms:modified>
</cp:coreProperties>
</file>